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26.xml" ContentType="application/vnd.openxmlformats-officedocument.presentationml.notesSlide+xml"/>
  <Override PartName="/ppt/charts/chart3.xml" ContentType="application/vnd.openxmlformats-officedocument.drawingml.chart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bookmarkIdSeed="2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342" r:id="rId2"/>
    <p:sldId id="540" r:id="rId3"/>
    <p:sldId id="566" r:id="rId4"/>
    <p:sldId id="564" r:id="rId5"/>
    <p:sldId id="565" r:id="rId6"/>
    <p:sldId id="567" r:id="rId7"/>
    <p:sldId id="561" r:id="rId8"/>
    <p:sldId id="513" r:id="rId9"/>
    <p:sldId id="587" r:id="rId10"/>
    <p:sldId id="594" r:id="rId11"/>
    <p:sldId id="572" r:id="rId12"/>
    <p:sldId id="574" r:id="rId13"/>
    <p:sldId id="575" r:id="rId14"/>
    <p:sldId id="576" r:id="rId15"/>
    <p:sldId id="577" r:id="rId16"/>
    <p:sldId id="552" r:id="rId17"/>
    <p:sldId id="582" r:id="rId18"/>
    <p:sldId id="583" r:id="rId19"/>
    <p:sldId id="584" r:id="rId20"/>
    <p:sldId id="585" r:id="rId21"/>
    <p:sldId id="586" r:id="rId22"/>
    <p:sldId id="588" r:id="rId23"/>
    <p:sldId id="589" r:id="rId24"/>
    <p:sldId id="590" r:id="rId25"/>
    <p:sldId id="555" r:id="rId26"/>
    <p:sldId id="536" r:id="rId27"/>
    <p:sldId id="460" r:id="rId28"/>
    <p:sldId id="557" r:id="rId29"/>
    <p:sldId id="480" r:id="rId30"/>
    <p:sldId id="539" r:id="rId31"/>
    <p:sldId id="556" r:id="rId32"/>
    <p:sldId id="399" r:id="rId33"/>
  </p:sldIdLst>
  <p:sldSz cx="9144000" cy="6858000" type="screen4x3"/>
  <p:notesSz cx="6797675" cy="9928225"/>
  <p:embeddedFontLst>
    <p:embeddedFont>
      <p:font typeface="Arial Unicode MS" panose="020B0604020202020204" pitchFamily="34" charset="-128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Arial Narrow" panose="020B0606020202030204" pitchFamily="34" charset="0"/>
      <p:regular r:id="rId41"/>
      <p:bold r:id="rId42"/>
      <p:italic r:id="rId43"/>
      <p:boldItalic r:id="rId44"/>
    </p:embeddedFont>
    <p:embeddedFont>
      <p:font typeface="Constantia" panose="02030602050306030303" pitchFamily="18" charset="0"/>
      <p:regular r:id="rId45"/>
      <p:bold r:id="rId46"/>
      <p:italic r:id="rId47"/>
      <p:boldItalic r:id="rId48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A4E4E"/>
    <a:srgbClr val="F92763"/>
    <a:srgbClr val="FCFDF9"/>
    <a:srgbClr val="F16461"/>
    <a:srgbClr val="FF5353"/>
    <a:srgbClr val="FF69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94598" autoAdjust="0"/>
  </p:normalViewPr>
  <p:slideViewPr>
    <p:cSldViewPr>
      <p:cViewPr varScale="1">
        <p:scale>
          <a:sx n="110" d="100"/>
          <a:sy n="110" d="100"/>
        </p:scale>
        <p:origin x="162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8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546"/>
    </p:cViewPr>
  </p:sorterViewPr>
  <p:notesViewPr>
    <p:cSldViewPr>
      <p:cViewPr varScale="1">
        <p:scale>
          <a:sx n="81" d="100"/>
          <a:sy n="81" d="100"/>
        </p:scale>
        <p:origin x="399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sz="2000" baseline="0"/>
          </a:pPr>
          <a:endParaRPr lang="ru-RU"/>
        </a:p>
      </c:txPr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2743348819499107E-2"/>
          <c:y val="0.13677636839183271"/>
          <c:w val="0.61430433721920474"/>
          <c:h val="0.8282538955087076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Профилактические мероприятия</c:v>
                </c:pt>
              </c:strCache>
            </c:strRef>
          </c:tx>
          <c:dPt>
            <c:idx val="1"/>
            <c:bubble3D val="0"/>
            <c:explosion val="6"/>
            <c:extLst>
              <c:ext xmlns:c16="http://schemas.microsoft.com/office/drawing/2014/chart" uri="{C3380CC4-5D6E-409C-BE32-E72D297353CC}">
                <c16:uniqueId val="{00000000-125B-4A3D-9DEC-9468F8A2E6D3}"/>
              </c:ext>
            </c:extLst>
          </c:dPt>
          <c:cat>
            <c:strRef>
              <c:f>Лист1!$A$2:$A$5</c:f>
              <c:strCache>
                <c:ptCount val="4"/>
                <c:pt idx="0">
                  <c:v>предостережения о недопустимости нарушения обязательных требований </c:v>
                </c:pt>
                <c:pt idx="1">
                  <c:v>консультирование</c:v>
                </c:pt>
                <c:pt idx="2">
                  <c:v>профилактический визит</c:v>
                </c:pt>
                <c:pt idx="3">
                  <c:v>информирование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21701</c:v>
                </c:pt>
                <c:pt idx="1">
                  <c:v>114749</c:v>
                </c:pt>
                <c:pt idx="2">
                  <c:v>1769</c:v>
                </c:pt>
                <c:pt idx="3">
                  <c:v>9035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25B-4A3D-9DEC-9468F8A2E6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4493157575204196"/>
          <c:y val="0.14218902920179768"/>
          <c:w val="0.33886464712744313"/>
          <c:h val="0.84527628875108629"/>
        </c:manualLayout>
      </c:layout>
      <c:overlay val="0"/>
      <c:txPr>
        <a:bodyPr/>
        <a:lstStyle/>
        <a:p>
          <a:pPr>
            <a:defRPr sz="1800" baseline="0"/>
          </a:pPr>
          <a:endParaRPr lang="ru-RU"/>
        </a:p>
      </c:txPr>
    </c:legend>
    <c:plotVisOnly val="1"/>
    <c:dispBlanksAs val="zero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5737599960293619E-2"/>
          <c:y val="3.2726617700164204E-2"/>
          <c:w val="0.74133971233051388"/>
          <c:h val="0.902234919975198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ДТП с участием автобусов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cat>
            <c:strRef>
              <c:f>Лист1!$A$2:$A$4</c:f>
              <c:strCache>
                <c:ptCount val="3"/>
                <c:pt idx="0">
                  <c:v>Количество ДТП</c:v>
                </c:pt>
                <c:pt idx="1">
                  <c:v>Погибло человек</c:v>
                </c:pt>
                <c:pt idx="2">
                  <c:v>Ранено человек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672</c:v>
                </c:pt>
                <c:pt idx="1">
                  <c:v>65</c:v>
                </c:pt>
                <c:pt idx="2">
                  <c:v>1015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81-4CA2-B828-00474DA5A2F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ДТП по вине лицензиатов</c:v>
                </c:pt>
              </c:strCache>
            </c:strRef>
          </c:tx>
          <c:spPr>
            <a:solidFill>
              <a:srgbClr val="F92763"/>
            </a:solidFill>
          </c:spPr>
          <c:invertIfNegative val="0"/>
          <c:cat>
            <c:strRef>
              <c:f>Лист1!$A$2:$A$4</c:f>
              <c:strCache>
                <c:ptCount val="3"/>
                <c:pt idx="0">
                  <c:v>Количество ДТП</c:v>
                </c:pt>
                <c:pt idx="1">
                  <c:v>Погибло человек</c:v>
                </c:pt>
                <c:pt idx="2">
                  <c:v>Ранено человек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293</c:v>
                </c:pt>
                <c:pt idx="1">
                  <c:v>17</c:v>
                </c:pt>
                <c:pt idx="2">
                  <c:v>468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81-4CA2-B828-00474DA5A2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8393088"/>
        <c:axId val="178395392"/>
      </c:barChart>
      <c:catAx>
        <c:axId val="1783930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 i="0" baseline="0"/>
            </a:pPr>
            <a:endParaRPr lang="ru-RU"/>
          </a:p>
        </c:txPr>
        <c:crossAx val="178395392"/>
        <c:crosses val="autoZero"/>
        <c:auto val="1"/>
        <c:lblAlgn val="ctr"/>
        <c:lblOffset val="100"/>
        <c:noMultiLvlLbl val="0"/>
      </c:catAx>
      <c:valAx>
        <c:axId val="1783953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839308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2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Динамика аварийности по вине водителей автобусов, осуществляющих лицензируемые </a:t>
            </a:r>
          </a:p>
          <a:p>
            <a:pPr>
              <a:defRPr/>
            </a:pPr>
            <a:r>
              <a:rPr lang="ru-RU" dirty="0"/>
              <a:t>перевозки в </a:t>
            </a:r>
            <a:r>
              <a:rPr lang="ru-RU" dirty="0" smtClean="0"/>
              <a:t>Сибирском федеральном округе</a:t>
            </a:r>
            <a:endParaRPr lang="ru-RU" dirty="0"/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Лист3!$A$3</c:f>
              <c:strCache>
                <c:ptCount val="1"/>
                <c:pt idx="0">
                  <c:v>количество ДТП</c:v>
                </c:pt>
              </c:strCache>
            </c:strRef>
          </c:tx>
          <c:cat>
            <c:numRef>
              <c:f>Лист3!$B$2:$F$2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Лист3!$B$3:$F$3</c:f>
              <c:numCache>
                <c:formatCode>General</c:formatCode>
                <c:ptCount val="5"/>
                <c:pt idx="0">
                  <c:v>350</c:v>
                </c:pt>
                <c:pt idx="1">
                  <c:v>259</c:v>
                </c:pt>
                <c:pt idx="2">
                  <c:v>317</c:v>
                </c:pt>
                <c:pt idx="3">
                  <c:v>316</c:v>
                </c:pt>
                <c:pt idx="4">
                  <c:v>293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88F-42D5-934C-6B20722A4E41}"/>
            </c:ext>
          </c:extLst>
        </c:ser>
        <c:ser>
          <c:idx val="1"/>
          <c:order val="1"/>
          <c:tx>
            <c:strRef>
              <c:f>Лист3!$A$4</c:f>
              <c:strCache>
                <c:ptCount val="1"/>
                <c:pt idx="0">
                  <c:v>Погибло (чел)</c:v>
                </c:pt>
              </c:strCache>
            </c:strRef>
          </c:tx>
          <c:cat>
            <c:numRef>
              <c:f>Лист3!$B$2:$F$2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Лист3!$B$4:$F$4</c:f>
              <c:numCache>
                <c:formatCode>General</c:formatCode>
                <c:ptCount val="5"/>
                <c:pt idx="0">
                  <c:v>37</c:v>
                </c:pt>
                <c:pt idx="1">
                  <c:v>9</c:v>
                </c:pt>
                <c:pt idx="2">
                  <c:v>6</c:v>
                </c:pt>
                <c:pt idx="3">
                  <c:v>5</c:v>
                </c:pt>
                <c:pt idx="4">
                  <c:v>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88F-42D5-934C-6B20722A4E41}"/>
            </c:ext>
          </c:extLst>
        </c:ser>
        <c:ser>
          <c:idx val="2"/>
          <c:order val="2"/>
          <c:tx>
            <c:strRef>
              <c:f>Лист3!$A$5</c:f>
              <c:strCache>
                <c:ptCount val="1"/>
                <c:pt idx="0">
                  <c:v>Ранено (чел)</c:v>
                </c:pt>
              </c:strCache>
            </c:strRef>
          </c:tx>
          <c:cat>
            <c:numRef>
              <c:f>Лист3!$B$2:$F$2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Лист3!$B$5:$F$5</c:f>
              <c:numCache>
                <c:formatCode>General</c:formatCode>
                <c:ptCount val="5"/>
                <c:pt idx="0">
                  <c:v>594</c:v>
                </c:pt>
                <c:pt idx="1">
                  <c:v>458</c:v>
                </c:pt>
                <c:pt idx="2">
                  <c:v>363</c:v>
                </c:pt>
                <c:pt idx="3">
                  <c:v>497</c:v>
                </c:pt>
                <c:pt idx="4">
                  <c:v>468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88F-42D5-934C-6B20722A4E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994752"/>
        <c:axId val="70000640"/>
      </c:lineChart>
      <c:catAx>
        <c:axId val="69994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70000640"/>
        <c:crosses val="autoZero"/>
        <c:auto val="1"/>
        <c:lblAlgn val="ctr"/>
        <c:lblOffset val="100"/>
        <c:noMultiLvlLbl val="0"/>
      </c:catAx>
      <c:valAx>
        <c:axId val="7000064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69994752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0.30613</cdr:x>
      <cdr:y>0.2388</cdr:y>
    </cdr:from>
    <cdr:to>
      <cdr:x>0.36855</cdr:x>
      <cdr:y>0.29524</cdr:y>
    </cdr:to>
    <cdr:sp macro="" textlink="">
      <cdr:nvSpPr>
        <cdr:cNvPr id="2" name="Поле 1"/>
        <cdr:cNvSpPr txBox="1"/>
      </cdr:nvSpPr>
      <cdr:spPr>
        <a:xfrm xmlns:a="http://schemas.openxmlformats.org/drawingml/2006/main">
          <a:off x="2045368" y="1323474"/>
          <a:ext cx="417095" cy="3128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0.5048</cdr:x>
      <cdr:y>0.20976</cdr:y>
    </cdr:from>
    <cdr:to>
      <cdr:x>0.59262</cdr:x>
      <cdr:y>0.26765</cdr:y>
    </cdr:to>
    <cdr:sp macro="" textlink="">
      <cdr:nvSpPr>
        <cdr:cNvPr id="4" name="Поле 3"/>
        <cdr:cNvSpPr txBox="1"/>
      </cdr:nvSpPr>
      <cdr:spPr>
        <a:xfrm xmlns:a="http://schemas.openxmlformats.org/drawingml/2006/main">
          <a:off x="4552545" y="1218834"/>
          <a:ext cx="792085" cy="3363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21 701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0.29052</cdr:x>
      <cdr:y>0.22577</cdr:y>
    </cdr:from>
    <cdr:to>
      <cdr:x>0.35054</cdr:x>
      <cdr:y>0.27498</cdr:y>
    </cdr:to>
    <cdr:sp macro="" textlink="">
      <cdr:nvSpPr>
        <cdr:cNvPr id="5" name="Поле 4"/>
        <cdr:cNvSpPr txBox="1"/>
      </cdr:nvSpPr>
      <cdr:spPr>
        <a:xfrm xmlns:a="http://schemas.openxmlformats.org/drawingml/2006/main">
          <a:off x="1941094" y="1251284"/>
          <a:ext cx="401053" cy="2727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0.2672</cdr:x>
      <cdr:y>0.15948</cdr:y>
    </cdr:from>
    <cdr:to>
      <cdr:x>0.33803</cdr:x>
      <cdr:y>0.21159</cdr:y>
    </cdr:to>
    <cdr:sp macro="" textlink="">
      <cdr:nvSpPr>
        <cdr:cNvPr id="6" name="Поле 5"/>
        <cdr:cNvSpPr txBox="1"/>
      </cdr:nvSpPr>
      <cdr:spPr>
        <a:xfrm xmlns:a="http://schemas.openxmlformats.org/drawingml/2006/main">
          <a:off x="2409811" y="926722"/>
          <a:ext cx="638787" cy="3027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9 035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0.02957</cdr:x>
      <cdr:y>0.23325</cdr:y>
    </cdr:from>
    <cdr:to>
      <cdr:x>0.1148</cdr:x>
      <cdr:y>0.28391</cdr:y>
    </cdr:to>
    <cdr:sp macro="" textlink="">
      <cdr:nvSpPr>
        <cdr:cNvPr id="7" name="Поле 6"/>
        <cdr:cNvSpPr txBox="1"/>
      </cdr:nvSpPr>
      <cdr:spPr>
        <a:xfrm xmlns:a="http://schemas.openxmlformats.org/drawingml/2006/main">
          <a:off x="266671" y="1355350"/>
          <a:ext cx="768655" cy="2943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114 749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0.14839</cdr:x>
      <cdr:y>0.17178</cdr:y>
    </cdr:from>
    <cdr:to>
      <cdr:x>0.23242</cdr:x>
      <cdr:y>0.21809</cdr:y>
    </cdr:to>
    <cdr:sp macro="" textlink="">
      <cdr:nvSpPr>
        <cdr:cNvPr id="9" name="Поле 8"/>
        <cdr:cNvSpPr txBox="1"/>
      </cdr:nvSpPr>
      <cdr:spPr>
        <a:xfrm xmlns:a="http://schemas.openxmlformats.org/drawingml/2006/main">
          <a:off x="1338241" y="998160"/>
          <a:ext cx="757832" cy="2690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1 769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0.28305</cdr:x>
      <cdr:y>0.19637</cdr:y>
    </cdr:from>
    <cdr:to>
      <cdr:x>0.28305</cdr:x>
      <cdr:y>0.27072</cdr:y>
    </cdr:to>
    <cdr:cxnSp macro="">
      <cdr:nvCxnSpPr>
        <cdr:cNvPr id="15" name="Прямая со стрелкой 14"/>
        <cdr:cNvCxnSpPr/>
      </cdr:nvCxnSpPr>
      <cdr:spPr>
        <a:xfrm xmlns:a="http://schemas.openxmlformats.org/drawingml/2006/main">
          <a:off x="2552687" y="1141036"/>
          <a:ext cx="0" cy="432027"/>
        </a:xfrm>
        <a:prstGeom xmlns:a="http://schemas.openxmlformats.org/drawingml/2006/main" prst="straightConnector1">
          <a:avLst/>
        </a:prstGeom>
        <a:ln xmlns:a="http://schemas.openxmlformats.org/drawingml/2006/main">
          <a:headEnd type="arrow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0.07219</cdr:x>
      <cdr:y>0.28391</cdr:y>
    </cdr:from>
    <cdr:to>
      <cdr:x>0.11841</cdr:x>
      <cdr:y>0.33167</cdr:y>
    </cdr:to>
    <cdr:cxnSp macro="">
      <cdr:nvCxnSpPr>
        <cdr:cNvPr id="17" name="Прямая со стрелкой 16"/>
        <cdr:cNvCxnSpPr>
          <a:stCxn xmlns:a="http://schemas.openxmlformats.org/drawingml/2006/main" id="7" idx="2"/>
        </cdr:cNvCxnSpPr>
      </cdr:nvCxnSpPr>
      <cdr:spPr>
        <a:xfrm xmlns:a="http://schemas.openxmlformats.org/drawingml/2006/main">
          <a:off x="651044" y="1649721"/>
          <a:ext cx="416839" cy="277520"/>
        </a:xfrm>
        <a:prstGeom xmlns:a="http://schemas.openxmlformats.org/drawingml/2006/main" prst="straightConnector1">
          <a:avLst/>
        </a:prstGeom>
        <a:ln xmlns:a="http://schemas.openxmlformats.org/drawingml/2006/main">
          <a:headEnd type="arrow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0.20948</cdr:x>
      <cdr:y>0.2069</cdr:y>
    </cdr:from>
    <cdr:to>
      <cdr:x>0.20948</cdr:x>
      <cdr:y>0.28437</cdr:y>
    </cdr:to>
    <cdr:cxnSp macro="">
      <cdr:nvCxnSpPr>
        <cdr:cNvPr id="27" name="Прямая со стрелкой 26"/>
        <cdr:cNvCxnSpPr/>
      </cdr:nvCxnSpPr>
      <cdr:spPr>
        <a:xfrm xmlns:a="http://schemas.openxmlformats.org/drawingml/2006/main">
          <a:off x="1889225" y="1202214"/>
          <a:ext cx="0" cy="450157"/>
        </a:xfrm>
        <a:prstGeom xmlns:a="http://schemas.openxmlformats.org/drawingml/2006/main" prst="straightConnector1">
          <a:avLst/>
        </a:prstGeom>
        <a:ln xmlns:a="http://schemas.openxmlformats.org/drawingml/2006/main">
          <a:headEnd type="arrow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0.4828</cdr:x>
      <cdr:y>0.25646</cdr:y>
    </cdr:from>
    <cdr:to>
      <cdr:x>0.52336</cdr:x>
      <cdr:y>0.3069</cdr:y>
    </cdr:to>
    <cdr:cxnSp macro="">
      <cdr:nvCxnSpPr>
        <cdr:cNvPr id="29" name="Прямая со стрелкой 28"/>
        <cdr:cNvCxnSpPr/>
      </cdr:nvCxnSpPr>
      <cdr:spPr>
        <a:xfrm xmlns:a="http://schemas.openxmlformats.org/drawingml/2006/main" flipH="1">
          <a:off x="4354178" y="1490246"/>
          <a:ext cx="365794" cy="293093"/>
        </a:xfrm>
        <a:prstGeom xmlns:a="http://schemas.openxmlformats.org/drawingml/2006/main" prst="straightConnector1">
          <a:avLst/>
        </a:prstGeom>
        <a:ln xmlns:a="http://schemas.openxmlformats.org/drawingml/2006/main">
          <a:headEnd type="arrow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0.12</cdr:x>
      <cdr:y>0.30171</cdr:y>
    </cdr:from>
    <cdr:to>
      <cdr:x>0.16533</cdr:x>
      <cdr:y>0.35429</cdr:y>
    </cdr:to>
    <cdr:sp macro="" textlink="">
      <cdr:nvSpPr>
        <cdr:cNvPr id="2" name="Поле 1"/>
        <cdr:cNvSpPr txBox="1"/>
      </cdr:nvSpPr>
      <cdr:spPr>
        <a:xfrm xmlns:a="http://schemas.openxmlformats.org/drawingml/2006/main">
          <a:off x="658368" y="965606"/>
          <a:ext cx="248716" cy="1682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0.10029</cdr:x>
      <cdr:y>0.34072</cdr:y>
    </cdr:from>
    <cdr:to>
      <cdr:x>0.17629</cdr:x>
      <cdr:y>0.42301</cdr:y>
    </cdr:to>
    <cdr:sp macro="" textlink="">
      <cdr:nvSpPr>
        <cdr:cNvPr id="3" name="Поле 2"/>
        <cdr:cNvSpPr txBox="1"/>
      </cdr:nvSpPr>
      <cdr:spPr>
        <a:xfrm xmlns:a="http://schemas.openxmlformats.org/drawingml/2006/main">
          <a:off x="864791" y="1600200"/>
          <a:ext cx="655371" cy="3864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672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0.17544</cdr:x>
      <cdr:y>0.63203</cdr:y>
    </cdr:from>
    <cdr:to>
      <cdr:x>0.25277</cdr:x>
      <cdr:y>0.69375</cdr:y>
    </cdr:to>
    <cdr:sp macro="" textlink="">
      <cdr:nvSpPr>
        <cdr:cNvPr id="4" name="Поле 3"/>
        <cdr:cNvSpPr txBox="1"/>
      </cdr:nvSpPr>
      <cdr:spPr>
        <a:xfrm xmlns:a="http://schemas.openxmlformats.org/drawingml/2006/main">
          <a:off x="1512863" y="2968352"/>
          <a:ext cx="666840" cy="2898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293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0.35199</cdr:x>
      <cdr:y>0.79704</cdr:y>
    </cdr:from>
    <cdr:to>
      <cdr:x>0.41999</cdr:x>
      <cdr:y>0.85646</cdr:y>
    </cdr:to>
    <cdr:sp macro="" textlink="">
      <cdr:nvSpPr>
        <cdr:cNvPr id="5" name="Поле 4"/>
        <cdr:cNvSpPr txBox="1"/>
      </cdr:nvSpPr>
      <cdr:spPr>
        <a:xfrm xmlns:a="http://schemas.openxmlformats.org/drawingml/2006/main">
          <a:off x="3035291" y="3743340"/>
          <a:ext cx="586384" cy="2790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solidFill>
                <a:schemeClr val="tx1"/>
              </a:solidFill>
            </a:rPr>
            <a:t>65</a:t>
          </a:r>
          <a:endParaRPr lang="ru-RU" sz="18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0.42655</cdr:x>
      <cdr:y>0.82746</cdr:y>
    </cdr:from>
    <cdr:to>
      <cdr:x>0.49282</cdr:x>
      <cdr:y>0.88689</cdr:y>
    </cdr:to>
    <cdr:sp macro="" textlink="">
      <cdr:nvSpPr>
        <cdr:cNvPr id="6" name="Поле 5"/>
        <cdr:cNvSpPr txBox="1"/>
      </cdr:nvSpPr>
      <cdr:spPr>
        <a:xfrm xmlns:a="http://schemas.openxmlformats.org/drawingml/2006/main">
          <a:off x="3678233" y="3886216"/>
          <a:ext cx="571504" cy="2791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solidFill>
                <a:schemeClr val="tx1"/>
              </a:solidFill>
            </a:rPr>
            <a:t>17</a:t>
          </a:r>
          <a:endParaRPr lang="ru-RU" sz="20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0.59379</cdr:x>
      <cdr:y>0.0908</cdr:y>
    </cdr:from>
    <cdr:to>
      <cdr:x>0.67112</cdr:x>
      <cdr:y>0.1548</cdr:y>
    </cdr:to>
    <cdr:sp macro="" textlink="">
      <cdr:nvSpPr>
        <cdr:cNvPr id="7" name="Поле 6"/>
        <cdr:cNvSpPr txBox="1"/>
      </cdr:nvSpPr>
      <cdr:spPr>
        <a:xfrm xmlns:a="http://schemas.openxmlformats.org/drawingml/2006/main">
          <a:off x="5120436" y="426450"/>
          <a:ext cx="666839" cy="3005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1015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0.66694</cdr:x>
      <cdr:y>0.5</cdr:y>
    </cdr:from>
    <cdr:to>
      <cdr:x>0.7456</cdr:x>
      <cdr:y>0.56628</cdr:y>
    </cdr:to>
    <cdr:sp macro="" textlink="">
      <cdr:nvSpPr>
        <cdr:cNvPr id="8" name="Поле 7"/>
        <cdr:cNvSpPr txBox="1"/>
      </cdr:nvSpPr>
      <cdr:spPr>
        <a:xfrm xmlns:a="http://schemas.openxmlformats.org/drawingml/2006/main">
          <a:off x="5751244" y="2348272"/>
          <a:ext cx="678309" cy="3112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468</a:t>
          </a:r>
          <a:endParaRPr lang="ru-RU" sz="1400" b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135" cy="496332"/>
          </a:xfrm>
          <a:prstGeom prst="rect">
            <a:avLst/>
          </a:prstGeom>
        </p:spPr>
        <p:txBody>
          <a:bodyPr vert="horz" lIns="91321" tIns="45661" rIns="91321" bIns="4566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956" y="1"/>
            <a:ext cx="2946135" cy="496332"/>
          </a:xfrm>
          <a:prstGeom prst="rect">
            <a:avLst/>
          </a:prstGeom>
        </p:spPr>
        <p:txBody>
          <a:bodyPr vert="horz" lIns="91321" tIns="45661" rIns="91321" bIns="45661" rtlCol="0"/>
          <a:lstStyle>
            <a:lvl1pPr algn="r">
              <a:defRPr sz="1200"/>
            </a:lvl1pPr>
          </a:lstStyle>
          <a:p>
            <a:fld id="{6A2B32B6-C9B8-447B-9A2E-0DFB9299413C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308"/>
            <a:ext cx="2946135" cy="496331"/>
          </a:xfrm>
          <a:prstGeom prst="rect">
            <a:avLst/>
          </a:prstGeom>
        </p:spPr>
        <p:txBody>
          <a:bodyPr vert="horz" lIns="91321" tIns="45661" rIns="91321" bIns="4566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956" y="9430308"/>
            <a:ext cx="2946135" cy="496331"/>
          </a:xfrm>
          <a:prstGeom prst="rect">
            <a:avLst/>
          </a:prstGeom>
        </p:spPr>
        <p:txBody>
          <a:bodyPr vert="horz" lIns="91321" tIns="45661" rIns="91321" bIns="45661" rtlCol="0" anchor="b"/>
          <a:lstStyle>
            <a:lvl1pPr algn="r">
              <a:defRPr sz="1200"/>
            </a:lvl1pPr>
          </a:lstStyle>
          <a:p>
            <a:fld id="{025E11EF-B2CC-4698-B3CA-9AFFB5D650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000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400" cy="496967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967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pPr>
              <a:defRPr/>
            </a:pPr>
            <a:fld id="{1A5BBE26-492E-4271-8FBA-07FAA34B5EB2}" type="datetimeFigureOut">
              <a:rPr lang="ru-RU"/>
              <a:pPr>
                <a:defRPr/>
              </a:pPr>
              <a:t>29.02.2024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5" rIns="91431" bIns="45715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5631"/>
            <a:ext cx="5438775" cy="4467939"/>
          </a:xfrm>
          <a:prstGeom prst="rect">
            <a:avLst/>
          </a:prstGeom>
        </p:spPr>
        <p:txBody>
          <a:bodyPr vert="horz" lIns="91431" tIns="45715" rIns="91431" bIns="45715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9672"/>
            <a:ext cx="2946400" cy="496966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672"/>
            <a:ext cx="2946400" cy="496966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pPr>
              <a:defRPr/>
            </a:pPr>
            <a:fld id="{11385B95-7447-4E05-B715-F520D60D41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5950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2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3186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11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99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12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3247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13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4504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14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5866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A09AD2-7B8C-4604-9B6A-FA463D1C7D41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8163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738" indent="-28566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673" indent="-228534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99741" indent="-228534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6811" indent="-228534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3880" indent="-2285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0949" indent="-2285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018" indent="-2285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086" indent="-2285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ED8C2-EF36-497D-B6E9-DFB2096FF963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0159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17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754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19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3646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20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6840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21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181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3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0501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22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7569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23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6947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24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3405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25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299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26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8896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27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28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8087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29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30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639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31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956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4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897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5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9786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6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494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7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342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8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A09AD2-7B8C-4604-9B6A-FA463D1C7D41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2934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A09AD2-7B8C-4604-9B6A-FA463D1C7D41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62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CEB93-FA45-49D1-82DC-1F070C726390}" type="datetimeFigureOut">
              <a:rPr lang="ru-RU"/>
              <a:pPr>
                <a:defRPr/>
              </a:pPr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CC2AA-84D3-42EE-9A86-AF99478F76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311923"/>
      </p:ext>
    </p:extLst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380CD-E2C7-49B4-8D7F-E52D2BAE29D7}" type="datetimeFigureOut">
              <a:rPr lang="ru-RU"/>
              <a:pPr>
                <a:defRPr/>
              </a:pPr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25999-5121-45DD-8A18-D6CA3E7F9E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687666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2A6F4-A078-4513-BD69-B09EA7352469}" type="datetimeFigureOut">
              <a:rPr lang="ru-RU"/>
              <a:pPr>
                <a:defRPr/>
              </a:pPr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613CD-D7B0-40A0-B436-D45BC1A497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203979"/>
      </p:ext>
    </p:extLst>
  </p:cSld>
  <p:clrMapOvr>
    <a:masterClrMapping/>
  </p:clrMapOvr>
  <p:transition spd="slow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01625" y="1600200"/>
            <a:ext cx="4194175" cy="2173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194175" cy="2173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301625" y="3925888"/>
            <a:ext cx="8540750" cy="21732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154"/>
          <p:cNvSpPr>
            <a:spLocks noGrp="1" noChangeArrowheads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 dirty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5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dirty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5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3839CE0-D940-4B7D-AB6F-E2EBFAE57A9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3402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73459-CF66-4E7E-90EA-20EB1D7BABFB}" type="datetimeFigureOut">
              <a:rPr lang="ru-RU"/>
              <a:pPr>
                <a:defRPr/>
              </a:pPr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1C7DA-8AFD-4995-A63F-6BF5DE1C1C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242349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F8C9E-45F3-4260-AB28-ED743ADCD39C}" type="datetimeFigureOut">
              <a:rPr lang="ru-RU"/>
              <a:pPr>
                <a:defRPr/>
              </a:pPr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20C06B-A955-4C7A-86A2-672509673B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349943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471F9-44A3-4DEA-99FB-CC6DADBE4D65}" type="datetimeFigureOut">
              <a:rPr lang="ru-RU"/>
              <a:pPr>
                <a:defRPr/>
              </a:pPr>
              <a:t>29.02.2024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7946B-C01F-4607-AD8B-2E005ADC03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023091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6C426-85B5-4097-B245-B1F1632BC7B0}" type="datetimeFigureOut">
              <a:rPr lang="ru-RU"/>
              <a:pPr>
                <a:defRPr/>
              </a:pPr>
              <a:t>29.02.2024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974D0-74A4-4DBC-B8BB-E48968C4AF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760560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081C9-C2B9-4416-8E98-6FED276E4ACF}" type="datetimeFigureOut">
              <a:rPr lang="ru-RU"/>
              <a:pPr>
                <a:defRPr/>
              </a:pPr>
              <a:t>29.02.2024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2746CF-5051-4EC9-9667-7919D5966C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011145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93464-37C9-41FD-A1AE-0007F5989D33}" type="datetimeFigureOut">
              <a:rPr lang="ru-RU"/>
              <a:pPr>
                <a:defRPr/>
              </a:pPr>
              <a:t>29.02.2024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52174-F88D-4C10-924D-0C6B74F763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816639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59CFB-9EEB-46AD-985E-11E0A69B7DE5}" type="datetimeFigureOut">
              <a:rPr lang="ru-RU"/>
              <a:pPr>
                <a:defRPr/>
              </a:pPr>
              <a:t>29.02.2024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BCBBF-D6BD-485E-A074-1006058E20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032793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B8972-A9E4-4803-928D-055CF147BDB4}" type="datetimeFigureOut">
              <a:rPr lang="ru-RU"/>
              <a:pPr>
                <a:defRPr/>
              </a:pPr>
              <a:t>29.02.2024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63BA1-893D-4D29-9FCF-6FCE27ECCA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617778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B009227-0D7A-4F28-82C7-4C1C16666162}" type="datetimeFigureOut">
              <a:rPr lang="ru-RU"/>
              <a:pPr>
                <a:defRPr/>
              </a:pPr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F71664F-6E43-4A41-94AB-9B409D6C74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7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e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7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2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3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7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37.jpeg"/><Relationship Id="rId5" Type="http://schemas.openxmlformats.org/officeDocument/2006/relationships/image" Target="../media/image4.png"/><Relationship Id="rId10" Type="http://schemas.openxmlformats.org/officeDocument/2006/relationships/image" Target="../media/image36.jpeg"/><Relationship Id="rId4" Type="http://schemas.openxmlformats.org/officeDocument/2006/relationships/image" Target="../media/image2.png"/><Relationship Id="rId9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jpe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altLang="ru-RU" dirty="0" smtClean="0"/>
              <a:t>ё</a:t>
            </a:r>
          </a:p>
        </p:txBody>
      </p:sp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5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74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Box 6"/>
          <p:cNvSpPr txBox="1">
            <a:spLocks noChangeArrowheads="1"/>
          </p:cNvSpPr>
          <p:nvPr/>
        </p:nvSpPr>
        <p:spPr bwMode="auto">
          <a:xfrm>
            <a:off x="1763713" y="6237288"/>
            <a:ext cx="35290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054" name="TextBox 7"/>
          <p:cNvSpPr txBox="1">
            <a:spLocks noChangeArrowheads="1"/>
          </p:cNvSpPr>
          <p:nvPr/>
        </p:nvSpPr>
        <p:spPr bwMode="auto">
          <a:xfrm>
            <a:off x="6732588" y="6313488"/>
            <a:ext cx="2232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 smtClean="0">
                <a:latin typeface="Arial Narrow" pitchFamily="34" charset="0"/>
                <a:cs typeface="Arial" pitchFamily="34" charset="0"/>
              </a:rPr>
              <a:t>29 февраля 2024 года</a:t>
            </a:r>
            <a:endParaRPr lang="ru-RU" altLang="ru-RU" sz="1400" dirty="0"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9" name="Picture 3" descr="Герб ФС"/>
          <p:cNvPicPr>
            <a:picLocks noChangeAspect="1" noChangeArrowheads="1"/>
          </p:cNvPicPr>
          <p:nvPr/>
        </p:nvPicPr>
        <p:blipFill>
          <a:blip r:embed="rId3" cstate="print">
            <a:lum bright="-8000" contrast="34000"/>
          </a:blip>
          <a:srcRect/>
          <a:stretch>
            <a:fillRect/>
          </a:stretch>
        </p:blipFill>
        <p:spPr bwMode="auto">
          <a:xfrm>
            <a:off x="7596188" y="404813"/>
            <a:ext cx="976312" cy="993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56" name="TextBox 9"/>
          <p:cNvSpPr txBox="1">
            <a:spLocks noChangeArrowheads="1"/>
          </p:cNvSpPr>
          <p:nvPr/>
        </p:nvSpPr>
        <p:spPr bwMode="auto">
          <a:xfrm>
            <a:off x="5313363" y="549275"/>
            <a:ext cx="21590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solidFill>
                  <a:schemeClr val="bg1"/>
                </a:solidFill>
                <a:latin typeface="Arial Narrow" pitchFamily="34" charset="0"/>
              </a:rPr>
              <a:t>Межрегиональное территориальное управление Федеральной службы </a:t>
            </a:r>
            <a:endParaRPr lang="ru-RU" altLang="ru-RU" sz="1600" dirty="0">
              <a:solidFill>
                <a:schemeClr val="bg1"/>
              </a:solidFill>
              <a:latin typeface="Arial Narrow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chemeClr val="bg1"/>
                </a:solidFill>
                <a:latin typeface="Arial Narrow" pitchFamily="34" charset="0"/>
              </a:rPr>
              <a:t>по надзору в сфере </a:t>
            </a:r>
            <a:r>
              <a:rPr lang="ru-RU" altLang="ru-RU" sz="1600" dirty="0" smtClean="0">
                <a:solidFill>
                  <a:schemeClr val="bg1"/>
                </a:solidFill>
                <a:latin typeface="Arial Narrow" pitchFamily="34" charset="0"/>
              </a:rPr>
              <a:t>транспорта по Сибирскому федеральному округу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59632" y="2492896"/>
            <a:ext cx="7416949" cy="3167931"/>
          </a:xfrm>
          <a:prstGeom prst="rect">
            <a:avLst/>
          </a:prstGeom>
        </p:spPr>
        <p:txBody>
          <a:bodyPr/>
          <a:lstStyle/>
          <a:p>
            <a:pPr algn="ctr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defRPr/>
            </a:pPr>
            <a:endParaRPr lang="ru-RU" sz="2000" kern="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Доклад </a:t>
            </a:r>
          </a:p>
          <a:p>
            <a:pPr algn="ctr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правоприменительной 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практике по </a:t>
            </a: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результатам проведения контроля (надзора) на автомобильном транспорте и в дорожном 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хозяйстве</a:t>
            </a:r>
            <a:endParaRPr lang="ru-R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  <a:endParaRPr lang="ru-R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51420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9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C6FE-3480-47E6-B509-5DE845E9330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5" y="1545940"/>
            <a:ext cx="9155436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 preferRelativeResize="0"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004324" y="23431640"/>
            <a:ext cx="42519600" cy="56692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872" y="789754"/>
            <a:ext cx="6702266" cy="5026699"/>
          </a:xfrm>
          <a:prstGeom prst="rect">
            <a:avLst/>
          </a:prstGeom>
        </p:spPr>
      </p:pic>
      <p:sp>
        <p:nvSpPr>
          <p:cNvPr id="14" name="Rectangle 6"/>
          <p:cNvSpPr txBox="1">
            <a:spLocks noRot="1" noChangeArrowheads="1"/>
          </p:cNvSpPr>
          <p:nvPr/>
        </p:nvSpPr>
        <p:spPr bwMode="auto">
          <a:xfrm>
            <a:off x="166786" y="5321033"/>
            <a:ext cx="8865989" cy="138456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Задержание транспортного средства, осуществляющего перевозку опасного груза с нарушением обязательных требований</a:t>
            </a:r>
            <a:endParaRPr kumimoji="0" lang="ru-RU" sz="3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28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5" y="1545940"/>
            <a:ext cx="9155436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 preferRelativeResize="0"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004324" y="23431640"/>
            <a:ext cx="42519600" cy="56692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71538" y="785794"/>
            <a:ext cx="6643734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500034" y="5842337"/>
            <a:ext cx="8301285" cy="1015663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ln w="3175">
                  <a:solidFill>
                    <a:schemeClr val="tx1"/>
                  </a:solidFill>
                </a:ln>
                <a:latin typeface="Times New Roman"/>
                <a:ea typeface="Arial Unicode MS"/>
                <a:cs typeface="Arial Unicode MS"/>
              </a:rPr>
              <a:t>Контроль за осуществлением международных автомобильных перевозок </a:t>
            </a:r>
            <a:endParaRPr lang="ru-RU" sz="3000" b="1" dirty="0">
              <a:ln w="3175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58485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5" y="1545940"/>
            <a:ext cx="9155436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:\ДХ\Клещевников ДХ\Акт\ООО СтатусСиб\Фото 21.04.2016\к актам замеров\671\IMG_097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1435" y="960673"/>
            <a:ext cx="9155436" cy="589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76919" y="5626695"/>
            <a:ext cx="8301285" cy="107721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3175">
                  <a:solidFill>
                    <a:schemeClr val="tx1"/>
                  </a:solidFill>
                </a:ln>
                <a:latin typeface="Times New Roman"/>
                <a:ea typeface="Arial Unicode MS"/>
                <a:cs typeface="Arial Unicode MS"/>
              </a:rPr>
              <a:t>Контроль (надзор) на федеральной автодороге</a:t>
            </a:r>
            <a:endParaRPr lang="ru-RU" sz="3200" b="1" dirty="0">
              <a:ln w="3175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28173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4256" y="1159797"/>
            <a:ext cx="861448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контроля </a:t>
            </a: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федеральных автодорог </a:t>
            </a: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Сибирскому федеральному </a:t>
            </a: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округу:</a:t>
            </a:r>
          </a:p>
          <a:p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обследованных автодорог, км. –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55843</a:t>
            </a:r>
          </a:p>
          <a:p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  Количество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выявленных нарушений –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8023</a:t>
            </a: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  Количество протоколов  – 275</a:t>
            </a: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  Сумма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наложенных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штрафов –  9 млн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334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14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5" y="1545940"/>
            <a:ext cx="9155436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74464" y="1065814"/>
            <a:ext cx="87836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доступности транспортной инфраструктуры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для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инвалидов и маломобильных групп населения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C:\Users\Penchikov_MA\Desktop\74d7431a-e3c0-4566-91b1-7e34e163fe5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360" y="1844905"/>
            <a:ext cx="7432404" cy="479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0487" y="790428"/>
            <a:ext cx="9018588" cy="178510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Обязательные требования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к обеспечению доступности для инвалидов объектов транспортной инфраструктуры и предоставляемых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услуг установлены:</a:t>
            </a:r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  - ст.15 Федерального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закона от 24.11.1995 №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181-ФЗ;  </a:t>
            </a:r>
          </a:p>
          <a:p>
            <a:pPr algn="just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  - приказом Минтранса РФ от 20.09.2021 №321.</a:t>
            </a:r>
            <a:endParaRPr lang="ru-RU" sz="2200" b="1" dirty="0">
              <a:ln w="3175">
                <a:solidFill>
                  <a:schemeClr val="tx1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5900" y="5688092"/>
            <a:ext cx="8653485" cy="1107996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Ответственность за нарушения – ст.9.13 КоАП РФ, штраф:</a:t>
            </a:r>
          </a:p>
          <a:p>
            <a:pPr marL="342900" indent="-342900">
              <a:buFontTx/>
              <a:buChar char="-"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должностных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лиц -  2 - 3 тыс. рублей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юридических лиц -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20 -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ru-RU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рублей.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86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Федеральная служба по надзору в сфере транспорта</a:t>
            </a: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C6FE-3480-47E6-B509-5DE845E9330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95" y="682750"/>
            <a:ext cx="7001010" cy="52568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2089" y="5980594"/>
            <a:ext cx="8527380" cy="80021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2300" dirty="0" smtClean="0">
                <a:ln w="3175"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/>
                <a:ea typeface="Arial Unicode MS"/>
                <a:cs typeface="Arial Unicode MS"/>
              </a:rPr>
              <a:t>Осмотр автобуса с участием активистов ОНФ </a:t>
            </a:r>
            <a:r>
              <a:rPr lang="ru-RU" sz="2300" dirty="0">
                <a:ln w="3175"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/>
                <a:ea typeface="Arial Unicode MS"/>
                <a:cs typeface="Arial Unicode MS"/>
              </a:rPr>
              <a:t>в Новосибирской области и Центра независимой жизни «</a:t>
            </a:r>
            <a:r>
              <a:rPr lang="ru-RU" sz="2300" dirty="0" err="1">
                <a:ln w="3175"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/>
                <a:ea typeface="Arial Unicode MS"/>
                <a:cs typeface="Arial Unicode MS"/>
              </a:rPr>
              <a:t>Финист</a:t>
            </a:r>
            <a:r>
              <a:rPr lang="ru-RU" sz="2300" dirty="0">
                <a:ln w="3175"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/>
                <a:ea typeface="Arial Unicode MS"/>
                <a:cs typeface="Arial Unicode MS"/>
              </a:rPr>
              <a:t>»</a:t>
            </a:r>
            <a:endParaRPr kumimoji="0" lang="ru-RU" sz="2300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8589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44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Федеральная служба по надзору в сфере транспорта</a:t>
            </a: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D53A99-1136-4D6C-8CAB-E0BC3610CD3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9875" y="1298378"/>
            <a:ext cx="8550597" cy="52989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026" name="Picture 2" descr="E:\Семенов\КоАП\11.33\Вокзал Главный\НСК АВТО_Барнаул\Фото рейд 24.11.2020\20201124_1002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28" y="857234"/>
            <a:ext cx="3072145" cy="546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15572" y="6336674"/>
            <a:ext cx="7189276" cy="35072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Перевозка пассажиров без лицензии (ч.1 ст.14.1.2 КоАП РФ)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7"/>
          <p:cNvSpPr>
            <a:spLocks noRot="1" noChangeArrowheads="1"/>
          </p:cNvSpPr>
          <p:nvPr/>
        </p:nvSpPr>
        <p:spPr bwMode="auto">
          <a:xfrm>
            <a:off x="539750" y="502444"/>
            <a:ext cx="8101013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/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      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D42E5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493348" y="926939"/>
            <a:ext cx="4548683" cy="122413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Осуществление регулярной перевозки пассажиров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под видом перевозки по заказу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(ч.4 ст.11.33 КоАП РФ)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2" descr="E:\Семенов\КоАП\11.33\Вокзал Главный\СибАВТО\Рейд 19.12.2020\20201219_11535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703" y="2151075"/>
            <a:ext cx="5580328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2300460" y="4915517"/>
            <a:ext cx="914400" cy="21602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7836070" y="4797152"/>
            <a:ext cx="914400" cy="21602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50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140775" y="1547528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970" y="893631"/>
            <a:ext cx="5505724" cy="36704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0" y="3104063"/>
            <a:ext cx="5395748" cy="3597165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828780" y="6073646"/>
            <a:ext cx="7865913" cy="70145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</a:rPr>
              <a:t>Арестованные автобусы, на которых осуществлялись  нелегальные перевозки, </a:t>
            </a:r>
            <a:r>
              <a:rPr lang="ru-RU" sz="2400" b="1" dirty="0" err="1" smtClean="0">
                <a:solidFill>
                  <a:prstClr val="black"/>
                </a:solidFill>
              </a:rPr>
              <a:t>Кемровская</a:t>
            </a:r>
            <a:r>
              <a:rPr lang="ru-RU" sz="2400" b="1" dirty="0" smtClean="0">
                <a:solidFill>
                  <a:prstClr val="black"/>
                </a:solidFill>
              </a:rPr>
              <a:t> область</a:t>
            </a:r>
            <a:endParaRPr lang="ru-RU" sz="2400" b="1" dirty="0">
              <a:solidFill>
                <a:prstClr val="black"/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7740352" y="2780928"/>
            <a:ext cx="316760" cy="4571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2366005" y="5245960"/>
            <a:ext cx="316760" cy="4571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976126" y="5317746"/>
            <a:ext cx="316760" cy="4571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3822" y="5195661"/>
            <a:ext cx="341406" cy="73158"/>
          </a:xfrm>
          <a:prstGeom prst="rect">
            <a:avLst/>
          </a:prstGeom>
        </p:spPr>
      </p:pic>
      <p:sp>
        <p:nvSpPr>
          <p:cNvPr id="22" name="Овал 21"/>
          <p:cNvSpPr/>
          <p:nvPr/>
        </p:nvSpPr>
        <p:spPr>
          <a:xfrm>
            <a:off x="3707904" y="5149942"/>
            <a:ext cx="316760" cy="4571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4165439" y="5082741"/>
            <a:ext cx="316760" cy="4571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70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36512" y="29757"/>
            <a:ext cx="9144000" cy="68556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r>
              <a:rPr lang="ru-RU" sz="1400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4" name="Picture 3" descr="Герб ФС"/>
          <p:cNvPicPr>
            <a:picLocks noChangeAspect="1" noChangeArrowheads="1"/>
          </p:cNvPicPr>
          <p:nvPr/>
        </p:nvPicPr>
        <p:blipFill>
          <a:blip r:embed="rId3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prstClr val="black"/>
              </a:solidFill>
            </a:endParaRPr>
          </a:p>
        </p:txBody>
      </p:sp>
      <p:sp>
        <p:nvSpPr>
          <p:cNvPr id="307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prstClr val="black"/>
              </a:solidFill>
            </a:endParaRPr>
          </a:p>
        </p:txBody>
      </p:sp>
      <p:sp>
        <p:nvSpPr>
          <p:cNvPr id="3082" name="TextBox 12"/>
          <p:cNvSpPr txBox="1">
            <a:spLocks noChangeArrowheads="1"/>
          </p:cNvSpPr>
          <p:nvPr/>
        </p:nvSpPr>
        <p:spPr bwMode="auto">
          <a:xfrm>
            <a:off x="2974975" y="116632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sp>
        <p:nvSpPr>
          <p:cNvPr id="308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308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6" name="Picture 2" descr="Весогабаритный контроль авто: принцип работы и проблемы при взвешивани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775709"/>
            <a:ext cx="8894009" cy="5082291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142844" y="928670"/>
            <a:ext cx="8786874" cy="132343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С 01.01.2023 Ространснадзор уполномочен рассматривать дела по ст.12.21.1 </a:t>
            </a:r>
            <a:r>
              <a:rPr lang="ru-RU" sz="2000" b="1" dirty="0" err="1" smtClean="0">
                <a:solidFill>
                  <a:srgbClr val="C00000"/>
                </a:solidFill>
              </a:rPr>
              <a:t>КоАП</a:t>
            </a:r>
            <a:r>
              <a:rPr lang="ru-RU" sz="2000" b="1" dirty="0" smtClean="0">
                <a:solidFill>
                  <a:srgbClr val="C00000"/>
                </a:solidFill>
              </a:rPr>
              <a:t> РФ </a:t>
            </a:r>
            <a:r>
              <a:rPr lang="ru-RU" sz="2000" b="1" dirty="0" smtClean="0">
                <a:solidFill>
                  <a:schemeClr val="tx1"/>
                </a:solidFill>
              </a:rPr>
              <a:t>(нарушение правил движения тяжеловесного и (или) крупногабаритного транспортного средства)                                                                                     </a:t>
            </a:r>
            <a:r>
              <a:rPr lang="ru-RU" sz="2000" b="1" dirty="0" smtClean="0">
                <a:solidFill>
                  <a:srgbClr val="C00000"/>
                </a:solidFill>
              </a:rPr>
              <a:t>по материалам поступающим с АПВГК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2844" y="6000768"/>
            <a:ext cx="8786874" cy="70788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Штраф по ч.2 - 6 ст.12.21.1 </a:t>
            </a:r>
            <a:r>
              <a:rPr lang="ru-RU" sz="2000" b="1" dirty="0" err="1" smtClean="0">
                <a:solidFill>
                  <a:srgbClr val="C00000"/>
                </a:solidFill>
              </a:rPr>
              <a:t>КоАП</a:t>
            </a:r>
            <a:r>
              <a:rPr lang="ru-RU" sz="2000" b="1" dirty="0" smtClean="0">
                <a:solidFill>
                  <a:srgbClr val="C00000"/>
                </a:solidFill>
              </a:rPr>
              <a:t> РФ на собственника (владельца ТС)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от 200 до 400 тыс. рублей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11833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57224" y="892175"/>
            <a:ext cx="7747224" cy="40011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ru-RU" sz="2000" b="1" dirty="0" smtClean="0"/>
              <a:t>Принятые меры по материалам поступившим с АПВГК в 2023 году</a:t>
            </a:r>
            <a:endParaRPr lang="ru-RU" sz="2000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2698449"/>
              </p:ext>
            </p:extLst>
          </p:nvPr>
        </p:nvGraphicFramePr>
        <p:xfrm>
          <a:off x="323528" y="1628800"/>
          <a:ext cx="8280921" cy="4522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94744">
                  <a:extLst>
                    <a:ext uri="{9D8B030D-6E8A-4147-A177-3AD203B41FA5}">
                      <a16:colId xmlns:a16="http://schemas.microsoft.com/office/drawing/2014/main" val="3415751955"/>
                    </a:ext>
                  </a:extLst>
                </a:gridCol>
                <a:gridCol w="1862391">
                  <a:extLst>
                    <a:ext uri="{9D8B030D-6E8A-4147-A177-3AD203B41FA5}">
                      <a16:colId xmlns:a16="http://schemas.microsoft.com/office/drawing/2014/main" val="2139733655"/>
                    </a:ext>
                  </a:extLst>
                </a:gridCol>
                <a:gridCol w="1713544">
                  <a:extLst>
                    <a:ext uri="{9D8B030D-6E8A-4147-A177-3AD203B41FA5}">
                      <a16:colId xmlns:a16="http://schemas.microsoft.com/office/drawing/2014/main" val="518667959"/>
                    </a:ext>
                  </a:extLst>
                </a:gridCol>
                <a:gridCol w="1510242">
                  <a:extLst>
                    <a:ext uri="{9D8B030D-6E8A-4147-A177-3AD203B41FA5}">
                      <a16:colId xmlns:a16="http://schemas.microsoft.com/office/drawing/2014/main" val="798565554"/>
                    </a:ext>
                  </a:extLst>
                </a:gridCol>
              </a:tblGrid>
              <a:tr h="160851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>
                          <a:effectLst/>
                        </a:rPr>
                        <a:t>ТОГАДН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>
                          <a:effectLst/>
                        </a:rPr>
                        <a:t>Кол. АПВГК на подконтрольной территории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>
                          <a:effectLst/>
                        </a:rPr>
                        <a:t>Кол. постановлений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>
                          <a:effectLst/>
                        </a:rPr>
                        <a:t>Сумма наложенных штрафов </a:t>
                      </a:r>
                      <a:br>
                        <a:rPr lang="ru-RU" sz="1600" u="none" strike="noStrike">
                          <a:effectLst/>
                        </a:rPr>
                      </a:br>
                      <a:r>
                        <a:rPr lang="ru-RU" sz="1600" u="none" strike="noStrike">
                          <a:effectLst/>
                        </a:rPr>
                        <a:t>(млн. руб)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78374147"/>
                  </a:ext>
                </a:extLst>
              </a:tr>
              <a:tr h="41632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>
                          <a:effectLst/>
                        </a:rPr>
                        <a:t>Кемеровская область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>
                          <a:effectLst/>
                        </a:rPr>
                        <a:t>14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>
                          <a:effectLst/>
                        </a:rPr>
                        <a:t>2764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>
                          <a:effectLst/>
                        </a:rPr>
                        <a:t>925,0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26372773"/>
                  </a:ext>
                </a:extLst>
              </a:tr>
              <a:tr h="41632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>
                          <a:effectLst/>
                        </a:rPr>
                        <a:t>Алтайский край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>
                          <a:effectLst/>
                        </a:rPr>
                        <a:t>15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>
                          <a:effectLst/>
                        </a:rPr>
                        <a:t>842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>
                          <a:effectLst/>
                        </a:rPr>
                        <a:t>276,0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44218066"/>
                  </a:ext>
                </a:extLst>
              </a:tr>
              <a:tr h="41632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>
                          <a:effectLst/>
                        </a:rPr>
                        <a:t>Красноярский край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>
                          <a:effectLst/>
                        </a:rPr>
                        <a:t>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>
                          <a:effectLst/>
                        </a:rPr>
                        <a:t>500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>
                          <a:effectLst/>
                        </a:rPr>
                        <a:t>125,0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98276086"/>
                  </a:ext>
                </a:extLst>
              </a:tr>
              <a:tr h="41632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>
                          <a:effectLst/>
                        </a:rPr>
                        <a:t>Омская область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>
                          <a:effectLst/>
                        </a:rPr>
                        <a:t>16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>
                          <a:effectLst/>
                        </a:rPr>
                        <a:t>356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>
                          <a:effectLst/>
                        </a:rPr>
                        <a:t>113,0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17183912"/>
                  </a:ext>
                </a:extLst>
              </a:tr>
              <a:tr h="41632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>
                          <a:effectLst/>
                        </a:rPr>
                        <a:t>Новосибирская область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>
                          <a:effectLst/>
                        </a:rPr>
                        <a:t>13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>
                          <a:effectLst/>
                        </a:rPr>
                        <a:t>292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>
                          <a:effectLst/>
                        </a:rPr>
                        <a:t>108,0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07154974"/>
                  </a:ext>
                </a:extLst>
              </a:tr>
              <a:tr h="41632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>
                          <a:effectLst/>
                        </a:rPr>
                        <a:t>Республика Хакассия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>
                          <a:effectLst/>
                        </a:rPr>
                        <a:t>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>
                          <a:effectLst/>
                        </a:rPr>
                        <a:t>131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>
                          <a:effectLst/>
                        </a:rPr>
                        <a:t>39,0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6422253"/>
                  </a:ext>
                </a:extLst>
              </a:tr>
              <a:tr h="41632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1" u="none" strike="noStrike" dirty="0">
                          <a:effectLst/>
                        </a:rPr>
                        <a:t>Итого </a:t>
                      </a:r>
                      <a:r>
                        <a:rPr lang="ru-RU" sz="1600" b="1" u="none" strike="noStrike" dirty="0" smtClean="0">
                          <a:effectLst/>
                        </a:rPr>
                        <a:t>по </a:t>
                      </a:r>
                      <a:r>
                        <a:rPr lang="ru-RU" sz="1600" b="1" u="none" strike="noStrike" dirty="0">
                          <a:effectLst/>
                        </a:rPr>
                        <a:t>СФО: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 dirty="0">
                          <a:effectLst/>
                        </a:rPr>
                        <a:t>68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 dirty="0">
                          <a:effectLst/>
                        </a:rPr>
                        <a:t>3368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 dirty="0">
                          <a:effectLst/>
                        </a:rPr>
                        <a:t>1586,0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300272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058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98923"/>
            <a:ext cx="8977635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8842119"/>
              </p:ext>
            </p:extLst>
          </p:nvPr>
        </p:nvGraphicFramePr>
        <p:xfrm>
          <a:off x="6074291" y="861036"/>
          <a:ext cx="3019210" cy="5935980"/>
        </p:xfrm>
        <a:graphic>
          <a:graphicData uri="http://schemas.openxmlformats.org/drawingml/2006/table">
            <a:tbl>
              <a:tblPr firstRow="1" firstCol="1" bandRow="1"/>
              <a:tblGrid>
                <a:gridCol w="17230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74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подразделения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МТУ Ространснадзора по СФО</a:t>
                      </a:r>
                      <a:endParaRPr lang="ru-RU" sz="15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сотрудников</a:t>
                      </a:r>
                      <a:endParaRPr lang="ru-RU" sz="155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0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ТОГАДН по Томской области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</a:t>
                      </a:r>
                      <a:endParaRPr lang="ru-RU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76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ТОГАДН по Республике Алтай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endParaRPr lang="ru-RU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76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ТОГАДН по Республике Тыва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76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организации автодорожного надзора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73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ТОГАДН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Республике Хакасия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25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253</a:t>
                      </a:r>
                      <a:endParaRPr lang="ru-RU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03" y="708820"/>
            <a:ext cx="2032000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3391343"/>
              </p:ext>
            </p:extLst>
          </p:nvPr>
        </p:nvGraphicFramePr>
        <p:xfrm>
          <a:off x="146050" y="892175"/>
          <a:ext cx="3161010" cy="5933531"/>
        </p:xfrm>
        <a:graphic>
          <a:graphicData uri="http://schemas.openxmlformats.org/drawingml/2006/table">
            <a:tbl>
              <a:tblPr firstRow="1" firstCol="1" bandRow="1"/>
              <a:tblGrid>
                <a:gridCol w="18648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74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подразделения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МТУ Ространснадзора по СФО</a:t>
                      </a:r>
                      <a:endParaRPr lang="ru-RU" sz="15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сотрудников</a:t>
                      </a:r>
                      <a:endParaRPr lang="ru-RU" sz="155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0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ТОГАДН по Алтайскому краю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  <a:endParaRPr lang="ru-RU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76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ТОГАДН по Омской области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47</a:t>
                      </a:r>
                      <a:endParaRPr lang="ru-RU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76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ТОГАДН по Красноярскому краю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39</a:t>
                      </a:r>
                      <a:endParaRPr lang="ru-RU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76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ТОГАДН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Новосибирской области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</a:t>
                      </a:r>
                      <a:endParaRPr lang="ru-RU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90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ТОГАДН по Иркутской области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25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ТОГАДН по Кемеровской области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</a:t>
                      </a:r>
                      <a:endParaRPr lang="ru-RU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118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5" y="1545940"/>
            <a:ext cx="9155436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 preferRelativeResize="0"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004324" y="23431640"/>
            <a:ext cx="42519600" cy="56692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57290" y="868059"/>
            <a:ext cx="6572296" cy="5989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428596" y="5842337"/>
            <a:ext cx="8301285" cy="1015663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ln w="3175">
                  <a:solidFill>
                    <a:schemeClr val="tx1"/>
                  </a:solidFill>
                </a:ln>
                <a:latin typeface="Times New Roman"/>
                <a:ea typeface="Arial Unicode MS"/>
                <a:cs typeface="Arial Unicode MS"/>
              </a:rPr>
              <a:t>Контроль за осуществлением международных перевозок древесины </a:t>
            </a:r>
            <a:endParaRPr lang="ru-RU" sz="3000" b="1" dirty="0">
              <a:ln w="3175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59481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5" y="1545940"/>
            <a:ext cx="9155436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7"/>
          <p:cNvSpPr>
            <a:spLocks noRot="1" noChangeArrowheads="1"/>
          </p:cNvSpPr>
          <p:nvPr/>
        </p:nvSpPr>
        <p:spPr bwMode="auto">
          <a:xfrm>
            <a:off x="539750" y="570290"/>
            <a:ext cx="8101013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 </a:t>
            </a:r>
            <a:r>
              <a:rPr lang="ru-RU" sz="2000" b="1" dirty="0">
                <a:solidFill>
                  <a:srgbClr val="D42E5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Типовые нарушения, выявленные при контроле на линии</a:t>
            </a:r>
          </a:p>
        </p:txBody>
      </p:sp>
      <p:pic>
        <p:nvPicPr>
          <p:cNvPr id="13" name="Picture 2" descr="C:\Users\Семенов\Desktop\СЕМЕНОВ\Публичные мероприятия\2018\ФОТО для Слушаний\Фото Забайкальск\DSC0261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928670"/>
            <a:ext cx="8786874" cy="551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6"/>
          <p:cNvSpPr txBox="1">
            <a:spLocks noRot="1" noChangeArrowheads="1"/>
          </p:cNvSpPr>
          <p:nvPr/>
        </p:nvSpPr>
        <p:spPr bwMode="auto">
          <a:xfrm>
            <a:off x="278011" y="6143644"/>
            <a:ext cx="8865989" cy="57056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Задержание иностранных транспортных средств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46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5" y="1545940"/>
            <a:ext cx="9155436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7"/>
          <p:cNvSpPr>
            <a:spLocks noRot="1" noChangeArrowheads="1"/>
          </p:cNvSpPr>
          <p:nvPr/>
        </p:nvSpPr>
        <p:spPr bwMode="auto">
          <a:xfrm>
            <a:off x="539750" y="570290"/>
            <a:ext cx="8101013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 </a:t>
            </a:r>
            <a:r>
              <a:rPr lang="ru-RU" sz="2000" b="1" dirty="0">
                <a:solidFill>
                  <a:srgbClr val="D42E5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Типовые нарушения, выявленные при контроле на линии</a:t>
            </a:r>
          </a:p>
        </p:txBody>
      </p:sp>
      <p:pic>
        <p:nvPicPr>
          <p:cNvPr id="13" name="Picture 13" descr="IMG_7799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413570"/>
            <a:ext cx="8623300" cy="544442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6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226020" y="5670029"/>
            <a:ext cx="8702675" cy="1152128"/>
          </a:xfrm>
          <a:solidFill>
            <a:srgbClr val="FF0000"/>
          </a:solidFill>
        </p:spPr>
        <p:txBody>
          <a:bodyPr/>
          <a:lstStyle/>
          <a:p>
            <a:pPr marL="457200" indent="-457200" algn="ctr" eaLnBrk="1" hangingPunct="1">
              <a:buFont typeface="Wingdings" pitchFamily="2" charset="2"/>
              <a:buNone/>
              <a:defRPr/>
            </a:pPr>
            <a:r>
              <a:rPr lang="ru-RU" sz="2400" b="1" dirty="0"/>
              <a:t> Карта водителя не вставлена в слот </a:t>
            </a:r>
            <a:r>
              <a:rPr lang="ru-RU" sz="2400" b="1" dirty="0" err="1"/>
              <a:t>тахографа</a:t>
            </a:r>
            <a:r>
              <a:rPr lang="ru-RU" sz="2400" b="1" dirty="0"/>
              <a:t>              </a:t>
            </a:r>
          </a:p>
          <a:p>
            <a:pPr marL="457200" indent="-457200" algn="ctr" eaLnBrk="1" hangingPunct="1">
              <a:buFont typeface="Wingdings" pitchFamily="2" charset="2"/>
              <a:buNone/>
              <a:defRPr/>
            </a:pPr>
            <a:r>
              <a:rPr lang="ru-RU" sz="2400" b="1" dirty="0"/>
              <a:t>                         (ч. 1 ст. 11.23 КоАП РФ)</a:t>
            </a:r>
          </a:p>
          <a:p>
            <a:pPr marL="457200" indent="-457200" eaLnBrk="1" hangingPunct="1">
              <a:buFont typeface="Wingdings" pitchFamily="2" charset="2"/>
              <a:buNone/>
              <a:defRPr/>
            </a:pPr>
            <a:endParaRPr lang="ru-RU" sz="2400" b="1" dirty="0"/>
          </a:p>
          <a:p>
            <a:pPr marL="457200" indent="-457200" eaLnBrk="1" hangingPunct="1">
              <a:buFont typeface="Wingdings" pitchFamily="2" charset="2"/>
              <a:buNone/>
              <a:defRPr/>
            </a:pP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335728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5" y="1545940"/>
            <a:ext cx="9155436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7"/>
          <p:cNvSpPr>
            <a:spLocks noRot="1" noChangeArrowheads="1"/>
          </p:cNvSpPr>
          <p:nvPr/>
        </p:nvSpPr>
        <p:spPr bwMode="auto">
          <a:xfrm>
            <a:off x="539750" y="570290"/>
            <a:ext cx="8101013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 </a:t>
            </a:r>
            <a:r>
              <a:rPr lang="ru-RU" sz="2000" b="1" dirty="0">
                <a:solidFill>
                  <a:srgbClr val="D42E5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Типовые нарушения, выявленные при контроле на линии</a:t>
            </a:r>
          </a:p>
        </p:txBody>
      </p:sp>
      <p:pic>
        <p:nvPicPr>
          <p:cNvPr id="12" name="Picture 15" descr="IMG_705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340767"/>
            <a:ext cx="9109074" cy="529570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6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100013" y="5440958"/>
            <a:ext cx="8540750" cy="1245592"/>
          </a:xfrm>
          <a:solidFill>
            <a:srgbClr val="FF0000"/>
          </a:solidFill>
        </p:spPr>
        <p:txBody>
          <a:bodyPr/>
          <a:lstStyle/>
          <a:p>
            <a:pPr marL="457200" indent="-457200" algn="just" eaLnBrk="1" hangingPunct="1">
              <a:buFont typeface="Wingdings" pitchFamily="2" charset="2"/>
              <a:buNone/>
              <a:defRPr/>
            </a:pPr>
            <a:r>
              <a:rPr lang="ru-RU" sz="2400" b="1" dirty="0"/>
              <a:t> </a:t>
            </a:r>
            <a:r>
              <a:rPr lang="ru-RU" sz="2400" b="1" dirty="0" smtClean="0"/>
              <a:t>      Превышение </a:t>
            </a:r>
            <a:r>
              <a:rPr lang="ru-RU" sz="2400" b="1" dirty="0"/>
              <a:t>допускаемых осевых нагрузок из-за неправильного размещения груза при </a:t>
            </a:r>
            <a:r>
              <a:rPr lang="ru-RU" sz="2400" b="1" dirty="0" smtClean="0"/>
              <a:t>погрузке                          (ст</a:t>
            </a:r>
            <a:r>
              <a:rPr lang="ru-RU" sz="2400" b="1" dirty="0"/>
              <a:t>. </a:t>
            </a:r>
            <a:r>
              <a:rPr lang="ru-RU" sz="2400" b="1" dirty="0" smtClean="0"/>
              <a:t>12.21.1 </a:t>
            </a:r>
            <a:r>
              <a:rPr lang="ru-RU" sz="2400" b="1" dirty="0"/>
              <a:t>КоАП </a:t>
            </a:r>
            <a:r>
              <a:rPr lang="ru-RU" sz="2400" b="1" dirty="0" smtClean="0"/>
              <a:t>РФ)</a:t>
            </a:r>
            <a:endParaRPr lang="ru-RU" sz="2400" b="1" dirty="0"/>
          </a:p>
          <a:p>
            <a:pPr marL="457200" indent="-457200" eaLnBrk="1" hangingPunct="1">
              <a:buFont typeface="Wingdings" pitchFamily="2" charset="2"/>
              <a:buNone/>
              <a:defRPr/>
            </a:pP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390452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5" y="1545940"/>
            <a:ext cx="9155436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7"/>
          <p:cNvSpPr>
            <a:spLocks noRot="1" noChangeArrowheads="1"/>
          </p:cNvSpPr>
          <p:nvPr/>
        </p:nvSpPr>
        <p:spPr bwMode="auto">
          <a:xfrm>
            <a:off x="539750" y="570290"/>
            <a:ext cx="8101013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 </a:t>
            </a:r>
            <a:r>
              <a:rPr lang="ru-RU" sz="2000" b="1" dirty="0">
                <a:solidFill>
                  <a:srgbClr val="D42E5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Типовые нарушения, выявленные при контроле на линии</a:t>
            </a:r>
          </a:p>
        </p:txBody>
      </p:sp>
      <p:pic>
        <p:nvPicPr>
          <p:cNvPr id="13" name="Picture 13" descr="IMG_8698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405" y="1326228"/>
            <a:ext cx="8724313" cy="536032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6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523229" y="5309137"/>
            <a:ext cx="8540750" cy="1224136"/>
          </a:xfrm>
          <a:solidFill>
            <a:srgbClr val="FF0000"/>
          </a:solidFill>
        </p:spPr>
        <p:txBody>
          <a:bodyPr/>
          <a:lstStyle/>
          <a:p>
            <a:pPr marL="457200" indent="-457200" algn="ctr" eaLnBrk="1" hangingPunct="1">
              <a:buFont typeface="Wingdings" pitchFamily="2" charset="2"/>
              <a:buNone/>
              <a:defRPr/>
            </a:pPr>
            <a:r>
              <a:rPr lang="ru-RU" sz="2400" b="1" dirty="0"/>
              <a:t> </a:t>
            </a:r>
            <a:r>
              <a:rPr lang="ru-RU" sz="2400" b="1" dirty="0" smtClean="0"/>
              <a:t>      Нарушение правил </a:t>
            </a:r>
            <a:r>
              <a:rPr lang="ru-RU" sz="2400" b="1" dirty="0"/>
              <a:t>перевозки опасных грузов (не </a:t>
            </a:r>
            <a:r>
              <a:rPr lang="ru-RU" sz="2400" b="1" dirty="0" smtClean="0"/>
              <a:t>заполнена табличка </a:t>
            </a:r>
            <a:r>
              <a:rPr lang="ru-RU" sz="2400" b="1" dirty="0"/>
              <a:t>при перевозке ОГ в цистернах) </a:t>
            </a:r>
            <a:r>
              <a:rPr lang="ru-RU" sz="2400" b="1" dirty="0" smtClean="0"/>
              <a:t>              (ч</a:t>
            </a:r>
            <a:r>
              <a:rPr lang="ru-RU" sz="2400" b="1" dirty="0"/>
              <a:t>. 1 ст. 12.21.2 КоАП </a:t>
            </a:r>
            <a:r>
              <a:rPr lang="ru-RU" sz="2400" b="1" dirty="0" smtClean="0"/>
              <a:t>РФ)</a:t>
            </a:r>
            <a:endParaRPr lang="ru-RU" sz="2400" b="1" dirty="0"/>
          </a:p>
          <a:p>
            <a:pPr marL="457200" indent="-457200" eaLnBrk="1" hangingPunct="1">
              <a:buFont typeface="Wingdings" pitchFamily="2" charset="2"/>
              <a:buNone/>
              <a:defRPr/>
            </a:pPr>
            <a:endParaRPr lang="ru-RU" sz="2400" b="1" dirty="0"/>
          </a:p>
          <a:p>
            <a:pPr marL="457200" indent="-457200" eaLnBrk="1" hangingPunct="1">
              <a:buFont typeface="Wingdings" pitchFamily="2" charset="2"/>
              <a:buNone/>
              <a:defRPr/>
            </a:pP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85552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361" y="1545940"/>
            <a:ext cx="9155436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7"/>
          <p:cNvSpPr>
            <a:spLocks noRot="1" noChangeArrowheads="1"/>
          </p:cNvSpPr>
          <p:nvPr/>
        </p:nvSpPr>
        <p:spPr bwMode="auto">
          <a:xfrm>
            <a:off x="539750" y="570290"/>
            <a:ext cx="8101013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 </a:t>
            </a:r>
            <a:r>
              <a:rPr lang="ru-RU" sz="2000" b="1" dirty="0">
                <a:solidFill>
                  <a:srgbClr val="D42E5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Типовые нарушения, выявленные при контроле на линии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26" y="1340768"/>
            <a:ext cx="7424629" cy="472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6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250825" y="5527254"/>
            <a:ext cx="8540750" cy="1159296"/>
          </a:xfrm>
          <a:solidFill>
            <a:srgbClr val="FF0000"/>
          </a:solidFill>
        </p:spPr>
        <p:txBody>
          <a:bodyPr/>
          <a:lstStyle/>
          <a:p>
            <a:pPr marL="457200" indent="-457200" algn="ctr" eaLnBrk="1" hangingPunct="1">
              <a:buFont typeface="Wingdings" pitchFamily="2" charset="2"/>
              <a:buNone/>
              <a:defRPr/>
            </a:pPr>
            <a:r>
              <a:rPr lang="ru-RU" sz="2400" b="1" dirty="0"/>
              <a:t> </a:t>
            </a:r>
            <a:r>
              <a:rPr lang="ru-RU" sz="2400" b="1" dirty="0" smtClean="0"/>
              <a:t>      Посадка (высадка) </a:t>
            </a:r>
            <a:r>
              <a:rPr lang="ru-RU" sz="2400" b="1" dirty="0"/>
              <a:t>из </a:t>
            </a:r>
            <a:r>
              <a:rPr lang="ru-RU" sz="2400" b="1" dirty="0" smtClean="0"/>
              <a:t>автобуса пассажиров в неустановленных </a:t>
            </a:r>
            <a:r>
              <a:rPr lang="ru-RU" sz="2400" b="1" dirty="0"/>
              <a:t>местах (</a:t>
            </a:r>
            <a:r>
              <a:rPr lang="ru-RU" sz="2400" b="1" dirty="0" smtClean="0"/>
              <a:t>ч</a:t>
            </a:r>
            <a:r>
              <a:rPr lang="ru-RU" sz="2400" b="1" dirty="0"/>
              <a:t>. 1 ст. 11.33 КоАП </a:t>
            </a:r>
            <a:r>
              <a:rPr lang="ru-RU" sz="2400" b="1" dirty="0" smtClean="0"/>
              <a:t>РФ)</a:t>
            </a:r>
            <a:endParaRPr lang="ru-RU" sz="2400" b="1" dirty="0"/>
          </a:p>
          <a:p>
            <a:pPr marL="457200" indent="-457200" eaLnBrk="1" hangingPunct="1">
              <a:buFont typeface="Wingdings" pitchFamily="2" charset="2"/>
              <a:buNone/>
              <a:defRPr/>
            </a:pPr>
            <a:endParaRPr lang="ru-RU" sz="2400" b="1" dirty="0"/>
          </a:p>
          <a:p>
            <a:pPr marL="457200" indent="-457200" eaLnBrk="1" hangingPunct="1">
              <a:buFont typeface="Wingdings" pitchFamily="2" charset="2"/>
              <a:buNone/>
              <a:defRPr/>
            </a:pPr>
            <a:endParaRPr lang="ru-RU" sz="2400" b="1" dirty="0"/>
          </a:p>
          <a:p>
            <a:pPr marL="457200" indent="-457200" eaLnBrk="1" hangingPunct="1">
              <a:buFont typeface="Wingdings" pitchFamily="2" charset="2"/>
              <a:buNone/>
              <a:defRPr/>
            </a:pP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94582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5" y="1545940"/>
            <a:ext cx="9155436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2830115"/>
              </p:ext>
            </p:extLst>
          </p:nvPr>
        </p:nvGraphicFramePr>
        <p:xfrm>
          <a:off x="170655" y="1190489"/>
          <a:ext cx="8913814" cy="56430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7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80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66709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2023 к 2022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260">
                <a:tc>
                  <a:txBody>
                    <a:bodyPr/>
                    <a:lstStyle/>
                    <a:p>
                      <a:pPr algn="l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Вынесено постановлений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/>
                          <a:cs typeface="Times New Roman" panose="02020603050405020304" pitchFamily="18" charset="0"/>
                        </a:rPr>
                        <a:t>19 763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/>
                          <a:cs typeface="Times New Roman" panose="02020603050405020304" pitchFamily="18" charset="0"/>
                        </a:rPr>
                        <a:t>24 458                            (в</a:t>
                      </a:r>
                      <a:r>
                        <a:rPr lang="ru-RU" sz="18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8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/>
                          <a:cs typeface="Times New Roman" panose="02020603050405020304" pitchFamily="18" charset="0"/>
                        </a:rPr>
                        <a:t>3687 по АПВГК (15 %)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124 %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5511">
                <a:tc>
                  <a:txBody>
                    <a:bodyPr/>
                    <a:lstStyle/>
                    <a:p>
                      <a:pPr algn="l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Наложено штрафов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160,470 млн. рублей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млрд. 410,338 млн.</a:t>
                      </a:r>
                      <a:r>
                        <a:rPr lang="ru-RU" sz="18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                               (в </a:t>
                      </a:r>
                      <a:r>
                        <a:rPr lang="ru-RU" sz="18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1 миллиард 197,75 млн. рублей</a:t>
                      </a:r>
                      <a:r>
                        <a:rPr lang="ru-RU" sz="18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АПВГК (85 %)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879 %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5511">
                <a:tc>
                  <a:txBody>
                    <a:bodyPr/>
                    <a:lstStyle/>
                    <a:p>
                      <a:pPr algn="l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Взыскано штрафов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 678 млн. рублей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419 млн. 735,1 тыс. рублей                             (в </a:t>
                      </a:r>
                      <a:r>
                        <a:rPr lang="ru-RU" sz="18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309 798,65   млн. рублей по АПВГК            (74 %)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458</a:t>
                      </a:r>
                      <a:r>
                        <a:rPr lang="ru-RU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5820">
                <a:tc>
                  <a:txBody>
                    <a:bodyPr/>
                    <a:lstStyle/>
                    <a:p>
                      <a:pPr algn="l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Вынесено предупреждений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2390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2735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114 %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907704" y="690954"/>
            <a:ext cx="4569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Административная практика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66216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9760" y="1158214"/>
            <a:ext cx="87014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Дорожно-транспортные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происшествия с участием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автобусов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Сибирском федеральном округе в 2023 году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947840126"/>
              </p:ext>
            </p:extLst>
          </p:nvPr>
        </p:nvGraphicFramePr>
        <p:xfrm>
          <a:off x="250825" y="1828800"/>
          <a:ext cx="8623299" cy="46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99255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6765256"/>
              </p:ext>
            </p:extLst>
          </p:nvPr>
        </p:nvGraphicFramePr>
        <p:xfrm>
          <a:off x="347662" y="1268760"/>
          <a:ext cx="8616826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44157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5" y="1545940"/>
            <a:ext cx="9155436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PENCHI~1\AppData\Local\Temp\Rar$DR54.968\IMG-20230411-WA00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84275"/>
            <a:ext cx="1962144" cy="140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7824" y="1184275"/>
            <a:ext cx="2547549" cy="1432996"/>
          </a:xfrm>
          <a:prstGeom prst="rect">
            <a:avLst/>
          </a:prstGeom>
        </p:spPr>
      </p:pic>
      <p:pic>
        <p:nvPicPr>
          <p:cNvPr id="12" name="Рисунок 11" descr="https://rberega.info/wp-content/uploads/2023/01/fdd01b90-d253-437b-bec8-fcbbc49a61f1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762" y="1207511"/>
            <a:ext cx="2375719" cy="1494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s://avatars.dzeninfra.ru/get-ynews/6004401/d6975fc6564e97082ce57f3c3e571ffb/992x496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74" y="3881864"/>
            <a:ext cx="2463331" cy="1347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s://cdn.iportal.ru/preview/news/articles/40afb64c3912b4aeae5da4134fedf3390baa75d0_1600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953" y="3892199"/>
            <a:ext cx="2011167" cy="12701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480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7963"/>
            <a:ext cx="9155436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1770062" y="866776"/>
            <a:ext cx="5715000" cy="421270"/>
          </a:xfrm>
          <a:prstGeom prst="wedgeRectCallout">
            <a:avLst>
              <a:gd name="adj1" fmla="val -15602"/>
              <a:gd name="adj2" fmla="val 48963"/>
            </a:avLst>
          </a:prstGeom>
          <a:solidFill>
            <a:srgbClr val="00B0F0"/>
          </a:solidFill>
          <a:ln w="15875">
            <a:solidFill>
              <a:srgbClr val="FFCC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Основные функции ТОГАДН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65088" y="1720216"/>
            <a:ext cx="3923928" cy="421270"/>
          </a:xfrm>
          <a:prstGeom prst="wedgeRectCallout">
            <a:avLst>
              <a:gd name="adj1" fmla="val -15602"/>
              <a:gd name="adj2" fmla="val 48963"/>
            </a:avLst>
          </a:prstGeom>
          <a:solidFill>
            <a:srgbClr val="92D050"/>
          </a:solidFill>
          <a:ln w="15875">
            <a:solidFill>
              <a:srgbClr val="FFCC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latin typeface="Times New Roman"/>
                <a:ea typeface="Times New Roman"/>
              </a:rPr>
              <a:t>Лицензионно - разрешительные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4211960" y="1744225"/>
            <a:ext cx="4792340" cy="412398"/>
          </a:xfrm>
          <a:prstGeom prst="wedgeRectCallout">
            <a:avLst>
              <a:gd name="adj1" fmla="val -15602"/>
              <a:gd name="adj2" fmla="val 48963"/>
            </a:avLst>
          </a:prstGeom>
          <a:solidFill>
            <a:srgbClr val="FF0000"/>
          </a:solidFill>
          <a:ln w="15875">
            <a:solidFill>
              <a:srgbClr val="FFCC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Aft>
                <a:spcPts val="1000"/>
              </a:spcAft>
            </a:pPr>
            <a:r>
              <a:rPr lang="ru-RU" altLang="ru-RU" sz="2000" b="1" dirty="0" smtClean="0">
                <a:latin typeface="Calibri" pitchFamily="34" charset="0"/>
                <a:cs typeface="Arial" pitchFamily="34" charset="0"/>
              </a:rPr>
              <a:t>Контрольно-надзорные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2267744" y="1294741"/>
            <a:ext cx="0" cy="425475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6948264" y="1288046"/>
            <a:ext cx="0" cy="471273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utoShape 3"/>
          <p:cNvSpPr>
            <a:spLocks noChangeArrowheads="1"/>
          </p:cNvSpPr>
          <p:nvPr/>
        </p:nvSpPr>
        <p:spPr bwMode="auto">
          <a:xfrm>
            <a:off x="169640" y="2309126"/>
            <a:ext cx="3714824" cy="759834"/>
          </a:xfrm>
          <a:prstGeom prst="wedgeRectCallout">
            <a:avLst>
              <a:gd name="adj1" fmla="val -15602"/>
              <a:gd name="adj2" fmla="val 48963"/>
            </a:avLst>
          </a:prstGeom>
          <a:solidFill>
            <a:srgbClr val="92D050"/>
          </a:solidFill>
          <a:ln w="15875">
            <a:solidFill>
              <a:srgbClr val="FFCC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latin typeface="Times New Roman"/>
                <a:ea typeface="Times New Roman"/>
              </a:rPr>
              <a:t>Лицензирование </a:t>
            </a:r>
            <a:r>
              <a:rPr lang="ru-RU" sz="2000" b="1" dirty="0" smtClean="0">
                <a:latin typeface="Times New Roman"/>
                <a:ea typeface="Times New Roman"/>
              </a:rPr>
              <a:t> автобусных перевозок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7" name="AutoShape 3"/>
          <p:cNvSpPr>
            <a:spLocks noChangeArrowheads="1"/>
          </p:cNvSpPr>
          <p:nvPr/>
        </p:nvSpPr>
        <p:spPr bwMode="auto">
          <a:xfrm>
            <a:off x="169640" y="3212976"/>
            <a:ext cx="3714824" cy="956467"/>
          </a:xfrm>
          <a:prstGeom prst="wedgeRectCallout">
            <a:avLst>
              <a:gd name="adj1" fmla="val -15602"/>
              <a:gd name="adj2" fmla="val 48963"/>
            </a:avLst>
          </a:prstGeom>
          <a:solidFill>
            <a:srgbClr val="92D050"/>
          </a:solidFill>
          <a:ln w="15875">
            <a:solidFill>
              <a:srgbClr val="FFCC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latin typeface="Times New Roman"/>
                <a:ea typeface="Times New Roman"/>
              </a:rPr>
              <a:t>Допуск к осуществлению международных автомобильных перевозок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8" name="AutoShape 3"/>
          <p:cNvSpPr>
            <a:spLocks noChangeArrowheads="1"/>
          </p:cNvSpPr>
          <p:nvPr/>
        </p:nvSpPr>
        <p:spPr bwMode="auto">
          <a:xfrm>
            <a:off x="169640" y="4309811"/>
            <a:ext cx="3714824" cy="979365"/>
          </a:xfrm>
          <a:prstGeom prst="wedgeRectCallout">
            <a:avLst>
              <a:gd name="adj1" fmla="val -15602"/>
              <a:gd name="adj2" fmla="val 48963"/>
            </a:avLst>
          </a:prstGeom>
          <a:solidFill>
            <a:srgbClr val="92D050"/>
          </a:solidFill>
          <a:ln w="15875">
            <a:solidFill>
              <a:srgbClr val="FFCC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latin typeface="Times New Roman"/>
                <a:ea typeface="Times New Roman"/>
              </a:rPr>
              <a:t>Выдача специальных разрешений на перевозку опасных </a:t>
            </a:r>
            <a:r>
              <a:rPr lang="ru-RU" sz="2000" b="1" dirty="0" smtClean="0">
                <a:latin typeface="Times New Roman"/>
                <a:ea typeface="Times New Roman"/>
              </a:rPr>
              <a:t>грузов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9" name="AutoShape 3"/>
          <p:cNvSpPr>
            <a:spLocks noChangeArrowheads="1"/>
          </p:cNvSpPr>
          <p:nvPr/>
        </p:nvSpPr>
        <p:spPr bwMode="auto">
          <a:xfrm>
            <a:off x="169640" y="5373810"/>
            <a:ext cx="3714824" cy="1367558"/>
          </a:xfrm>
          <a:prstGeom prst="wedgeRectCallout">
            <a:avLst>
              <a:gd name="adj1" fmla="val -15602"/>
              <a:gd name="adj2" fmla="val 48963"/>
            </a:avLst>
          </a:prstGeom>
          <a:solidFill>
            <a:srgbClr val="92D050"/>
          </a:solidFill>
          <a:ln w="15875">
            <a:solidFill>
              <a:srgbClr val="FFCC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latin typeface="Times New Roman"/>
                <a:ea typeface="Times New Roman"/>
              </a:rPr>
              <a:t>Прием </a:t>
            </a:r>
            <a:r>
              <a:rPr lang="ru-RU" sz="2000" b="1" dirty="0" smtClean="0">
                <a:latin typeface="Times New Roman"/>
                <a:ea typeface="Times New Roman"/>
              </a:rPr>
              <a:t>уведомлений </a:t>
            </a:r>
            <a:r>
              <a:rPr lang="ru-RU" sz="2000" b="1" dirty="0">
                <a:latin typeface="Times New Roman"/>
                <a:ea typeface="Times New Roman"/>
              </a:rPr>
              <a:t>о начале деятельности по перевозке грузов автомобильным транспортом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  <p:sp>
        <p:nvSpPr>
          <p:cNvPr id="20" name="AutoShape 3"/>
          <p:cNvSpPr>
            <a:spLocks noChangeArrowheads="1"/>
          </p:cNvSpPr>
          <p:nvPr/>
        </p:nvSpPr>
        <p:spPr bwMode="auto">
          <a:xfrm>
            <a:off x="4355976" y="2389125"/>
            <a:ext cx="4518149" cy="1693131"/>
          </a:xfrm>
          <a:prstGeom prst="wedgeRectCallout">
            <a:avLst>
              <a:gd name="adj1" fmla="val -15602"/>
              <a:gd name="adj2" fmla="val 48963"/>
            </a:avLst>
          </a:prstGeom>
          <a:solidFill>
            <a:srgbClr val="FF0000"/>
          </a:solidFill>
          <a:ln w="15875">
            <a:solidFill>
              <a:srgbClr val="FFCC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Aft>
                <a:spcPts val="1000"/>
              </a:spcAft>
            </a:pPr>
            <a:r>
              <a:rPr lang="ru-RU" altLang="ru-RU" sz="2000" b="1" dirty="0">
                <a:latin typeface="Calibri" pitchFamily="34" charset="0"/>
                <a:cs typeface="Arial" pitchFamily="34" charset="0"/>
              </a:rPr>
              <a:t>Федеральный государственный контроль (надзор) на автомобильном транспорте, городском наземном электрическом транспорте и в дорожном хозяйстве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AutoShape 3"/>
          <p:cNvSpPr>
            <a:spLocks noChangeArrowheads="1"/>
          </p:cNvSpPr>
          <p:nvPr/>
        </p:nvSpPr>
        <p:spPr bwMode="auto">
          <a:xfrm>
            <a:off x="4355976" y="4283056"/>
            <a:ext cx="4518149" cy="1666224"/>
          </a:xfrm>
          <a:prstGeom prst="wedgeRectCallout">
            <a:avLst>
              <a:gd name="adj1" fmla="val -15602"/>
              <a:gd name="adj2" fmla="val 48963"/>
            </a:avLst>
          </a:prstGeom>
          <a:solidFill>
            <a:srgbClr val="FF0000"/>
          </a:solidFill>
          <a:ln w="15875">
            <a:solidFill>
              <a:srgbClr val="FFCC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Aft>
                <a:spcPts val="1000"/>
              </a:spcAft>
            </a:pPr>
            <a:r>
              <a:rPr lang="ru-RU" altLang="ru-RU" sz="2000" b="1" dirty="0" smtClean="0">
                <a:latin typeface="Calibri" pitchFamily="34" charset="0"/>
                <a:cs typeface="Arial" pitchFamily="34" charset="0"/>
              </a:rPr>
              <a:t>Контроль (надзор) за </a:t>
            </a:r>
            <a:r>
              <a:rPr lang="ru-RU" altLang="ru-RU" sz="2000" b="1" dirty="0">
                <a:latin typeface="Calibri" pitchFamily="34" charset="0"/>
                <a:cs typeface="Arial" pitchFamily="34" charset="0"/>
              </a:rPr>
              <a:t>исполнением органами местного самоуправления функций по </a:t>
            </a:r>
            <a:r>
              <a:rPr lang="ru-RU" altLang="ru-RU" sz="2000" b="1" dirty="0" smtClean="0">
                <a:latin typeface="Calibri" pitchFamily="34" charset="0"/>
                <a:cs typeface="Arial" pitchFamily="34" charset="0"/>
              </a:rPr>
              <a:t>созданию условий и организации </a:t>
            </a:r>
            <a:r>
              <a:rPr lang="ru-RU" altLang="ru-RU" sz="2000" b="1" dirty="0">
                <a:latin typeface="Calibri" pitchFamily="34" charset="0"/>
                <a:cs typeface="Arial" pitchFamily="34" charset="0"/>
              </a:rPr>
              <a:t>транспортного обслуживания населения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50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308" y="10319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125413" y="164941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 dirty="0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2335993" y="795481"/>
            <a:ext cx="6817518" cy="707886"/>
          </a:xfrm>
          <a:prstGeom prst="rect">
            <a:avLst/>
          </a:prstGeom>
          <a:gradFill>
            <a:gsLst>
              <a:gs pos="0">
                <a:srgbClr val="8488C4"/>
              </a:gs>
              <a:gs pos="1000">
                <a:srgbClr val="D4DEFF"/>
              </a:gs>
              <a:gs pos="100000">
                <a:srgbClr val="D4DEFF"/>
              </a:gs>
              <a:gs pos="100000">
                <a:srgbClr val="96AB94"/>
              </a:gs>
            </a:gsLst>
            <a:lin ang="16200000" scaled="0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</a:rPr>
              <a:t> Статья </a:t>
            </a:r>
            <a:r>
              <a:rPr lang="ru-RU" sz="2000" dirty="0">
                <a:solidFill>
                  <a:prstClr val="black"/>
                </a:solidFill>
              </a:rPr>
              <a:t>20 Федерального закона от 10.12.1995 № 196-ФЗ </a:t>
            </a:r>
            <a:r>
              <a:rPr lang="ru-RU" sz="2000" dirty="0" smtClean="0">
                <a:solidFill>
                  <a:prstClr val="black"/>
                </a:solidFill>
              </a:rPr>
              <a:t>           «</a:t>
            </a:r>
            <a:r>
              <a:rPr lang="ru-RU" sz="2000" dirty="0">
                <a:solidFill>
                  <a:prstClr val="black"/>
                </a:solidFill>
              </a:rPr>
              <a:t>О безопасности дорожного движения»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-45541" y="2520779"/>
            <a:ext cx="1964170" cy="2215991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ru-RU" sz="2300" dirty="0" smtClean="0">
                <a:solidFill>
                  <a:prstClr val="black"/>
                </a:solidFill>
                <a:latin typeface="Times New Roman"/>
                <a:ea typeface="Arial Unicode MS"/>
              </a:rPr>
              <a:t>Обязательные требования </a:t>
            </a:r>
          </a:p>
          <a:p>
            <a:r>
              <a:rPr lang="ru-RU" sz="2300" dirty="0">
                <a:solidFill>
                  <a:prstClr val="black"/>
                </a:solidFill>
                <a:latin typeface="Times New Roman"/>
                <a:ea typeface="Arial Unicode MS"/>
              </a:rPr>
              <a:t>п</a:t>
            </a:r>
            <a:r>
              <a:rPr lang="ru-RU" sz="2300" dirty="0" smtClean="0">
                <a:solidFill>
                  <a:prstClr val="black"/>
                </a:solidFill>
                <a:latin typeface="Times New Roman"/>
                <a:ea typeface="Arial Unicode MS"/>
              </a:rPr>
              <a:t>ри перевозках пассажиров и грузов</a:t>
            </a:r>
            <a:endParaRPr lang="ru-RU" sz="2300" b="1" dirty="0">
              <a:solidFill>
                <a:prstClr val="black"/>
              </a:solidFill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1918629" y="3574797"/>
            <a:ext cx="440460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2359089" y="1633489"/>
            <a:ext cx="6777431" cy="1015663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</a:schemeClr>
              </a:gs>
              <a:gs pos="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</a:rPr>
              <a:t>Положение </a:t>
            </a:r>
            <a:r>
              <a:rPr lang="ru-RU" sz="2000" dirty="0">
                <a:solidFill>
                  <a:prstClr val="black"/>
                </a:solidFill>
              </a:rPr>
              <a:t>о лицензировании деятельности по перевозкам пассажиров и иных лиц автобусами, </a:t>
            </a:r>
            <a:r>
              <a:rPr lang="ru-RU" sz="2000" dirty="0" smtClean="0">
                <a:solidFill>
                  <a:prstClr val="black"/>
                </a:solidFill>
              </a:rPr>
              <a:t>утв. </a:t>
            </a:r>
            <a:r>
              <a:rPr lang="ru-RU" sz="2000" dirty="0">
                <a:solidFill>
                  <a:prstClr val="black"/>
                </a:solidFill>
              </a:rPr>
              <a:t>постановлением Правительства РФ от 07.10.2020 № 1616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355244" y="2777599"/>
            <a:ext cx="6811987" cy="1323439"/>
          </a:xfrm>
          <a:prstGeom prst="rect">
            <a:avLst/>
          </a:prstGeom>
          <a:gradFill>
            <a:gsLst>
              <a:gs pos="0">
                <a:srgbClr val="00B0F0"/>
              </a:gs>
              <a:gs pos="0">
                <a:srgbClr val="00B0F0"/>
              </a:gs>
              <a:gs pos="13000">
                <a:srgbClr val="CBDDFF"/>
              </a:gs>
              <a:gs pos="0">
                <a:srgbClr val="D2E2FF"/>
              </a:gs>
              <a:gs pos="100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</a:rPr>
              <a:t>Правила </a:t>
            </a:r>
            <a:r>
              <a:rPr lang="ru-RU" sz="2000" dirty="0">
                <a:solidFill>
                  <a:prstClr val="black"/>
                </a:solidFill>
              </a:rPr>
              <a:t>обеспечения безопасности перевозок автомобильным транспортом и городским наземным электрическим транспортом, </a:t>
            </a:r>
            <a:r>
              <a:rPr lang="ru-RU" sz="2000" dirty="0" smtClean="0">
                <a:solidFill>
                  <a:prstClr val="black"/>
                </a:solidFill>
              </a:rPr>
              <a:t>утв. </a:t>
            </a:r>
            <a:r>
              <a:rPr lang="ru-RU" sz="2000" dirty="0">
                <a:solidFill>
                  <a:prstClr val="black"/>
                </a:solidFill>
              </a:rPr>
              <a:t>приказом Минтранса России от 30.04.2021 № 145</a:t>
            </a:r>
            <a:endParaRPr lang="ru-RU" sz="2000" dirty="0" smtClean="0">
              <a:solidFill>
                <a:prstClr val="black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359089" y="4217789"/>
            <a:ext cx="6811987" cy="1323439"/>
          </a:xfrm>
          <a:prstGeom prst="rect">
            <a:avLst/>
          </a:prstGeom>
          <a:gradFill>
            <a:gsLst>
              <a:gs pos="0">
                <a:srgbClr val="8488C4"/>
              </a:gs>
              <a:gs pos="100000">
                <a:srgbClr val="D4DEFF"/>
              </a:gs>
              <a:gs pos="4000">
                <a:srgbClr val="D4DEFF"/>
              </a:gs>
              <a:gs pos="100000">
                <a:srgbClr val="96AB94"/>
              </a:gs>
            </a:gsLst>
            <a:lin ang="16200000" scaled="0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</a:rPr>
              <a:t>Порядок </a:t>
            </a:r>
            <a:r>
              <a:rPr lang="ru-RU" sz="2000" dirty="0">
                <a:solidFill>
                  <a:prstClr val="black"/>
                </a:solidFill>
              </a:rPr>
              <a:t>организации и проведения </a:t>
            </a:r>
            <a:r>
              <a:rPr lang="ru-RU" sz="2000" dirty="0" err="1">
                <a:solidFill>
                  <a:prstClr val="black"/>
                </a:solidFill>
              </a:rPr>
              <a:t>предрейсового</a:t>
            </a:r>
            <a:r>
              <a:rPr lang="ru-RU" sz="2000" dirty="0">
                <a:solidFill>
                  <a:prstClr val="black"/>
                </a:solidFill>
              </a:rPr>
              <a:t> или </a:t>
            </a:r>
            <a:r>
              <a:rPr lang="ru-RU" sz="2000" dirty="0" err="1">
                <a:solidFill>
                  <a:prstClr val="black"/>
                </a:solidFill>
              </a:rPr>
              <a:t>предсменного</a:t>
            </a:r>
            <a:r>
              <a:rPr lang="ru-RU" sz="2000" dirty="0">
                <a:solidFill>
                  <a:prstClr val="black"/>
                </a:solidFill>
              </a:rPr>
              <a:t> контроля технического состояния транспортных средств, </a:t>
            </a:r>
            <a:r>
              <a:rPr lang="ru-RU" sz="2000" dirty="0" smtClean="0">
                <a:solidFill>
                  <a:prstClr val="black"/>
                </a:solidFill>
              </a:rPr>
              <a:t>утв. </a:t>
            </a:r>
            <a:r>
              <a:rPr lang="ru-RU" sz="2000" dirty="0">
                <a:solidFill>
                  <a:prstClr val="black"/>
                </a:solidFill>
              </a:rPr>
              <a:t>приказом Минтранса России от 15.01.2021 № 9</a:t>
            </a:r>
            <a:endParaRPr lang="ru-RU" sz="2000" dirty="0" smtClean="0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359089" y="5661248"/>
            <a:ext cx="6811987" cy="1015663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D4DEFF"/>
              </a:gs>
              <a:gs pos="0">
                <a:srgbClr val="D4DEFF"/>
              </a:gs>
              <a:gs pos="100000">
                <a:srgbClr val="96AB94"/>
              </a:gs>
            </a:gsLst>
            <a:lin ang="16200000" scaled="0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</a:rPr>
              <a:t>Правила </a:t>
            </a:r>
            <a:r>
              <a:rPr lang="ru-RU" sz="2000" dirty="0">
                <a:solidFill>
                  <a:prstClr val="black"/>
                </a:solidFill>
              </a:rPr>
              <a:t>организованной перевозки группы детей автобусами, </a:t>
            </a:r>
            <a:r>
              <a:rPr lang="ru-RU" sz="2000" dirty="0" smtClean="0">
                <a:solidFill>
                  <a:prstClr val="black"/>
                </a:solidFill>
              </a:rPr>
              <a:t>утв. </a:t>
            </a:r>
            <a:r>
              <a:rPr lang="ru-RU" sz="2000" dirty="0">
                <a:solidFill>
                  <a:prstClr val="black"/>
                </a:solidFill>
              </a:rPr>
              <a:t>постановление Правительства РФ от 23.09.2020 № </a:t>
            </a:r>
            <a:r>
              <a:rPr lang="ru-RU" sz="2000" dirty="0" smtClean="0">
                <a:solidFill>
                  <a:prstClr val="black"/>
                </a:solidFill>
              </a:rPr>
              <a:t>1527</a:t>
            </a:r>
          </a:p>
        </p:txBody>
      </p:sp>
    </p:spTree>
    <p:extLst>
      <p:ext uri="{BB962C8B-B14F-4D97-AF65-F5344CB8AC3E}">
        <p14:creationId xmlns:p14="http://schemas.microsoft.com/office/powerpoint/2010/main" val="183735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247280" y="194905"/>
            <a:ext cx="8822723" cy="83099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Постановление </a:t>
            </a:r>
            <a:r>
              <a:rPr lang="ru-RU" sz="2400" b="1" dirty="0">
                <a:solidFill>
                  <a:srgbClr val="0070C0"/>
                </a:solidFill>
              </a:rPr>
              <a:t>Правительства РФ от </a:t>
            </a:r>
            <a:r>
              <a:rPr lang="ru-RU" sz="2400" b="1" dirty="0" smtClean="0">
                <a:solidFill>
                  <a:srgbClr val="0070C0"/>
                </a:solidFill>
              </a:rPr>
              <a:t>01.12.2023 № 2060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(</a:t>
            </a:r>
            <a:r>
              <a:rPr lang="ru-RU" sz="2400" b="1" dirty="0" smtClean="0">
                <a:solidFill>
                  <a:prstClr val="black"/>
                </a:solidFill>
              </a:rPr>
              <a:t>вступает в силу 01.03.2024, действует до 01.03.2030)</a:t>
            </a:r>
            <a:endParaRPr lang="ru-RU" sz="2400" b="1" dirty="0">
              <a:solidFill>
                <a:prstClr val="black"/>
              </a:solidFill>
            </a:endParaRPr>
          </a:p>
        </p:txBody>
      </p:sp>
      <p:sp>
        <p:nvSpPr>
          <p:cNvPr id="2" name="AutoShape 2" descr="https://news.ati.su/images/2019/05/20/8313z8ud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news.ati.su/images/2019/05/20/8313z8ud.jp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" name="Объект 6"/>
          <p:cNvPicPr>
            <a:picLocks noGrp="1" noChangeAspect="1"/>
          </p:cNvPicPr>
          <p:nvPr>
            <p:ph sz="quarter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9882" y="1591209"/>
            <a:ext cx="7560220" cy="4940399"/>
          </a:xfrm>
        </p:spPr>
      </p:pic>
      <p:sp>
        <p:nvSpPr>
          <p:cNvPr id="19" name="Прямоугольник 18"/>
          <p:cNvSpPr/>
          <p:nvPr/>
        </p:nvSpPr>
        <p:spPr>
          <a:xfrm>
            <a:off x="216200" y="1567939"/>
            <a:ext cx="8822723" cy="83099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утверждает </a:t>
            </a:r>
            <a:r>
              <a:rPr lang="ru-RU" sz="2400" b="1" dirty="0">
                <a:solidFill>
                  <a:schemeClr val="tx1"/>
                </a:solidFill>
              </a:rPr>
              <a:t>Правил движения тяжеловесного и (или) крупногабаритного транспортного </a:t>
            </a:r>
            <a:r>
              <a:rPr lang="ru-RU" sz="2400" b="1" dirty="0" smtClean="0">
                <a:solidFill>
                  <a:schemeClr val="tx1"/>
                </a:solidFill>
              </a:rPr>
              <a:t>средства </a:t>
            </a:r>
            <a:endParaRPr lang="ru-RU" sz="2400" b="1" dirty="0">
              <a:solidFill>
                <a:schemeClr val="tx1"/>
              </a:solidFill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4499992" y="1062464"/>
            <a:ext cx="0" cy="505475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215805" y="5137566"/>
            <a:ext cx="8822723" cy="1569660"/>
          </a:xfrm>
          <a:prstGeom prst="rect">
            <a:avLst/>
          </a:prstGeom>
          <a:gradFill>
            <a:gsLst>
              <a:gs pos="35000">
                <a:srgbClr val="DA4E4E"/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П</a:t>
            </a:r>
            <a:r>
              <a:rPr lang="ru-RU" sz="2400" b="1" dirty="0" smtClean="0">
                <a:solidFill>
                  <a:schemeClr val="tx1"/>
                </a:solidFill>
              </a:rPr>
              <a:t>остановление Правительства РФ от 31.01.2020 № 67 «Об </a:t>
            </a:r>
            <a:r>
              <a:rPr lang="ru-RU" sz="2400" b="1" dirty="0">
                <a:solidFill>
                  <a:schemeClr val="tx1"/>
                </a:solidFill>
              </a:rPr>
              <a:t>утверждении Правил возмещения вреда, причиняемого тяжеловесными транспортными </a:t>
            </a:r>
            <a:r>
              <a:rPr lang="ru-RU" sz="2400" b="1" dirty="0" smtClean="0">
                <a:solidFill>
                  <a:schemeClr val="tx1"/>
                </a:solidFill>
              </a:rPr>
              <a:t>средства»                                 признается утратившим силу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5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1" y="-4609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Box 6"/>
          <p:cNvSpPr txBox="1">
            <a:spLocks noChangeArrowheads="1"/>
          </p:cNvSpPr>
          <p:nvPr/>
        </p:nvSpPr>
        <p:spPr bwMode="auto">
          <a:xfrm>
            <a:off x="1763713" y="6237288"/>
            <a:ext cx="35290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9" name="Picture 3" descr="Герб ФС"/>
          <p:cNvPicPr>
            <a:picLocks noChangeAspect="1" noChangeArrowheads="1"/>
          </p:cNvPicPr>
          <p:nvPr/>
        </p:nvPicPr>
        <p:blipFill>
          <a:blip r:embed="rId3" cstate="print">
            <a:lum bright="-8000" contrast="34000"/>
          </a:blip>
          <a:srcRect/>
          <a:stretch>
            <a:fillRect/>
          </a:stretch>
        </p:blipFill>
        <p:spPr bwMode="auto">
          <a:xfrm>
            <a:off x="7596188" y="404813"/>
            <a:ext cx="976312" cy="993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344" name="TextBox 9"/>
          <p:cNvSpPr txBox="1">
            <a:spLocks noChangeArrowheads="1"/>
          </p:cNvSpPr>
          <p:nvPr/>
        </p:nvSpPr>
        <p:spPr bwMode="auto">
          <a:xfrm>
            <a:off x="5313363" y="549275"/>
            <a:ext cx="21590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prstClr val="white"/>
                </a:solidFill>
                <a:latin typeface="Arial Narrow" pitchFamily="34" charset="0"/>
              </a:rPr>
              <a:t>Межрегиональное территориальное управление Федеральной службы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prstClr val="white"/>
                </a:solidFill>
                <a:latin typeface="Arial Narrow" pitchFamily="34" charset="0"/>
              </a:rPr>
              <a:t>по надзору в сфере транспорта по Сибирскому федеральному округу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-33139" y="3284984"/>
            <a:ext cx="8891588" cy="720725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4592" y="4190574"/>
            <a:ext cx="8433857" cy="178510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</a:rPr>
              <a:t>Доклад и презентация будут размещены </a:t>
            </a:r>
          </a:p>
          <a:p>
            <a:pPr algn="ctr"/>
            <a:r>
              <a:rPr lang="ru-RU" sz="2200" b="1" dirty="0">
                <a:solidFill>
                  <a:srgbClr val="FF0000"/>
                </a:solidFill>
              </a:rPr>
              <a:t>н</a:t>
            </a:r>
            <a:r>
              <a:rPr lang="ru-RU" sz="2200" b="1" dirty="0" smtClean="0">
                <a:solidFill>
                  <a:srgbClr val="FF0000"/>
                </a:solidFill>
              </a:rPr>
              <a:t>а официальном сайте МТУ Ространснадзора по СФО в подразделе «Публичные обсуждения…» раздела «Деятельность»:</a:t>
            </a:r>
          </a:p>
          <a:p>
            <a:pPr algn="ctr"/>
            <a:endParaRPr lang="ru-RU" sz="2200" b="1" dirty="0">
              <a:solidFill>
                <a:srgbClr val="FF0000"/>
              </a:solidFill>
            </a:endParaRPr>
          </a:p>
          <a:p>
            <a:pPr algn="ctr"/>
            <a:r>
              <a:rPr lang="en-US" sz="2200" b="1" dirty="0" smtClean="0">
                <a:solidFill>
                  <a:srgbClr val="FF0000"/>
                </a:solidFill>
              </a:rPr>
              <a:t>https://rostransnadzor.gov.ru/rostransnadzor/podrazdeleniya/mtusfo</a:t>
            </a:r>
            <a:endParaRPr lang="ru-RU" sz="22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62741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125413" y="1196752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321277" y="980728"/>
            <a:ext cx="8822723" cy="110799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200" b="1" dirty="0">
                <a:solidFill>
                  <a:srgbClr val="9BBB59">
                    <a:lumMod val="50000"/>
                  </a:srgbClr>
                </a:solidFill>
              </a:rPr>
              <a:t>П</a:t>
            </a:r>
            <a:r>
              <a:rPr lang="ru-RU" sz="2200" b="1" dirty="0" smtClean="0">
                <a:solidFill>
                  <a:srgbClr val="9BBB59">
                    <a:lumMod val="50000"/>
                  </a:srgbClr>
                </a:solidFill>
              </a:rPr>
              <a:t>остановление </a:t>
            </a:r>
            <a:r>
              <a:rPr lang="ru-RU" sz="2200" b="1" dirty="0">
                <a:solidFill>
                  <a:srgbClr val="9BBB59">
                    <a:lumMod val="50000"/>
                  </a:srgbClr>
                </a:solidFill>
              </a:rPr>
              <a:t>Правительства Российской Федерации от 10.03.2022 №336 «Об особенностях организации и осуществления государственного контроля (надзора), муниципального контроля»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131840" y="2564904"/>
            <a:ext cx="3362738" cy="43088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200" b="1" dirty="0" smtClean="0">
                <a:solidFill>
                  <a:prstClr val="black"/>
                </a:solidFill>
              </a:rPr>
              <a:t>В 2023 году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4754483" y="2120450"/>
            <a:ext cx="0" cy="47618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3395887" y="3077344"/>
            <a:ext cx="0" cy="481924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28629" y="3645024"/>
            <a:ext cx="4813209" cy="304698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2400" b="1" dirty="0" smtClean="0">
                <a:solidFill>
                  <a:srgbClr val="FF0000"/>
                </a:solidFill>
              </a:rPr>
              <a:t>Запрещает проведение плановых и внеплановых </a:t>
            </a:r>
            <a:r>
              <a:rPr lang="ru-RU" sz="2400" b="1" dirty="0">
                <a:solidFill>
                  <a:srgbClr val="FF0000"/>
                </a:solidFill>
              </a:rPr>
              <a:t>контрольных (надзорных) мероприятий 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sz="2400" b="1" dirty="0" smtClean="0">
                <a:solidFill>
                  <a:srgbClr val="FF0000"/>
                </a:solidFill>
              </a:rPr>
              <a:t>за исключением плановых в отношении объектов высокого риска, внеплановых в связи с угрозой жизни и тяжкого вреда здоровью граждан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485" y="3110583"/>
            <a:ext cx="712787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004047" y="3628587"/>
            <a:ext cx="4000253" cy="230832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2400" b="1" dirty="0" smtClean="0">
                <a:solidFill>
                  <a:srgbClr val="00B050"/>
                </a:solidFill>
              </a:rPr>
              <a:t>Разрешает проведение профилактических </a:t>
            </a:r>
            <a:r>
              <a:rPr lang="ru-RU" sz="2400" b="1" dirty="0">
                <a:solidFill>
                  <a:srgbClr val="00B050"/>
                </a:solidFill>
              </a:rPr>
              <a:t>мероприятий, контрольных (надзорных) мероприятий без взаимодействия</a:t>
            </a:r>
            <a:r>
              <a:rPr lang="ru-RU" sz="2400" b="1" dirty="0" smtClean="0">
                <a:solidFill>
                  <a:srgbClr val="00B050"/>
                </a:solidFill>
              </a:rPr>
              <a:t>,</a:t>
            </a:r>
          </a:p>
          <a:p>
            <a:pPr algn="ctr">
              <a:spcBef>
                <a:spcPts val="0"/>
              </a:spcBef>
            </a:pPr>
            <a:r>
              <a:rPr lang="ru-RU" sz="2400" b="1" dirty="0" smtClean="0">
                <a:solidFill>
                  <a:srgbClr val="00B050"/>
                </a:solidFill>
              </a:rPr>
              <a:t> постоянного рейда.</a:t>
            </a:r>
          </a:p>
        </p:txBody>
      </p:sp>
    </p:spTree>
    <p:extLst>
      <p:ext uri="{BB962C8B-B14F-4D97-AF65-F5344CB8AC3E}">
        <p14:creationId xmlns:p14="http://schemas.microsoft.com/office/powerpoint/2010/main" val="135876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9138" y="4665127"/>
            <a:ext cx="8301285" cy="2062103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3175">
                  <a:solidFill>
                    <a:schemeClr val="tx1"/>
                  </a:solidFill>
                </a:ln>
                <a:latin typeface="Times New Roman"/>
                <a:ea typeface="Arial Unicode MS"/>
                <a:cs typeface="Arial Unicode MS"/>
              </a:rPr>
              <a:t>Проведение внепланового инспекционного визита по </a:t>
            </a:r>
            <a:r>
              <a:rPr lang="ru-RU" sz="3200" b="1" dirty="0">
                <a:ln w="3175">
                  <a:solidFill>
                    <a:schemeClr val="tx1"/>
                  </a:solidFill>
                </a:ln>
                <a:latin typeface="Times New Roman"/>
                <a:ea typeface="Arial Unicode MS"/>
                <a:cs typeface="Arial Unicode MS"/>
              </a:rPr>
              <a:t>факту </a:t>
            </a:r>
            <a:r>
              <a:rPr lang="ru-RU" sz="3200" b="1" dirty="0" smtClean="0">
                <a:ln w="3175">
                  <a:solidFill>
                    <a:schemeClr val="tx1"/>
                  </a:solidFill>
                </a:ln>
                <a:latin typeface="Times New Roman"/>
                <a:ea typeface="Arial Unicode MS"/>
                <a:cs typeface="Arial Unicode MS"/>
              </a:rPr>
              <a:t>ДТП </a:t>
            </a:r>
            <a:r>
              <a:rPr lang="ru-RU" sz="3200" b="1" dirty="0">
                <a:ln w="3175">
                  <a:solidFill>
                    <a:schemeClr val="tx1"/>
                  </a:solidFill>
                </a:ln>
                <a:latin typeface="Times New Roman"/>
                <a:ea typeface="Arial Unicode MS"/>
                <a:cs typeface="Arial Unicode MS"/>
              </a:rPr>
              <a:t>с участием </a:t>
            </a:r>
            <a:r>
              <a:rPr lang="ru-RU" sz="3200" b="1" dirty="0" smtClean="0">
                <a:ln w="3175">
                  <a:solidFill>
                    <a:schemeClr val="tx1"/>
                  </a:solidFill>
                </a:ln>
                <a:latin typeface="Times New Roman"/>
                <a:ea typeface="Arial Unicode MS"/>
                <a:cs typeface="Arial Unicode MS"/>
              </a:rPr>
              <a:t>автобуса. Проведение согласованно </a:t>
            </a:r>
          </a:p>
          <a:p>
            <a:pPr algn="ctr"/>
            <a:r>
              <a:rPr lang="ru-RU" sz="3200" b="1" dirty="0" smtClean="0">
                <a:ln w="3175">
                  <a:solidFill>
                    <a:schemeClr val="tx1"/>
                  </a:solidFill>
                </a:ln>
                <a:latin typeface="Times New Roman"/>
                <a:ea typeface="Arial Unicode MS"/>
                <a:cs typeface="Arial Unicode MS"/>
              </a:rPr>
              <a:t>с </a:t>
            </a:r>
            <a:r>
              <a:rPr lang="ru-RU" sz="3200" b="1" dirty="0">
                <a:ln w="3175">
                  <a:solidFill>
                    <a:schemeClr val="tx1"/>
                  </a:solidFill>
                </a:ln>
                <a:latin typeface="Times New Roman"/>
                <a:ea typeface="Arial Unicode MS"/>
                <a:cs typeface="Arial Unicode MS"/>
              </a:rPr>
              <a:t>органами </a:t>
            </a:r>
            <a:r>
              <a:rPr lang="ru-RU" sz="3200" b="1" dirty="0" smtClean="0">
                <a:ln w="3175">
                  <a:solidFill>
                    <a:schemeClr val="tx1"/>
                  </a:solidFill>
                </a:ln>
                <a:latin typeface="Times New Roman"/>
                <a:ea typeface="Arial Unicode MS"/>
                <a:cs typeface="Arial Unicode MS"/>
              </a:rPr>
              <a:t>прокуратуры. </a:t>
            </a:r>
            <a:endParaRPr lang="ru-RU" sz="3200" b="1" dirty="0">
              <a:ln w="3175">
                <a:solidFill>
                  <a:schemeClr val="tx1"/>
                </a:solidFill>
              </a:ln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76" y="1052603"/>
            <a:ext cx="4848231" cy="34941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570" y="1122805"/>
            <a:ext cx="3944067" cy="298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1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43483296"/>
              </p:ext>
            </p:extLst>
          </p:nvPr>
        </p:nvGraphicFramePr>
        <p:xfrm>
          <a:off x="90487" y="930642"/>
          <a:ext cx="9018587" cy="5810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28989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5" y="1545940"/>
            <a:ext cx="9155436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" y="980728"/>
            <a:ext cx="9134450" cy="587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63872" y="5661248"/>
            <a:ext cx="8527380" cy="107721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3175">
                  <a:solidFill>
                    <a:schemeClr val="tx1"/>
                  </a:solidFill>
                </a:ln>
                <a:latin typeface="Times New Roman"/>
                <a:ea typeface="Arial Unicode MS"/>
                <a:cs typeface="Arial Unicode MS"/>
              </a:rPr>
              <a:t>Проведение совместного с ГИБДД постоянного рейда </a:t>
            </a:r>
            <a:endParaRPr lang="ru-RU" sz="3200" b="1" dirty="0">
              <a:ln w="3175">
                <a:solidFill>
                  <a:schemeClr val="tx1"/>
                </a:solidFill>
              </a:ln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907704" y="4673808"/>
            <a:ext cx="576064" cy="12183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47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5" y="1545940"/>
            <a:ext cx="9155436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5" y="954881"/>
            <a:ext cx="9155435" cy="591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63872" y="5661248"/>
            <a:ext cx="8527380" cy="107721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3175">
                  <a:solidFill>
                    <a:schemeClr val="tx1"/>
                  </a:solidFill>
                </a:ln>
                <a:latin typeface="Times New Roman"/>
                <a:ea typeface="Arial Unicode MS"/>
                <a:cs typeface="Arial Unicode MS"/>
              </a:rPr>
              <a:t>Проведение весогабаритного контроля при проведении постоянного рейда</a:t>
            </a:r>
            <a:endParaRPr lang="ru-RU" sz="3200" b="1" dirty="0">
              <a:ln w="3175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68956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9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C6FE-3480-47E6-B509-5DE845E9330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5" y="1545940"/>
            <a:ext cx="9155436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04" y="1330335"/>
            <a:ext cx="7739958" cy="516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7"/>
          <p:cNvSpPr>
            <a:spLocks noRot="1" noChangeArrowheads="1"/>
          </p:cNvSpPr>
          <p:nvPr/>
        </p:nvSpPr>
        <p:spPr bwMode="auto">
          <a:xfrm>
            <a:off x="539750" y="570290"/>
            <a:ext cx="8101013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/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      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D42E5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Типовые нарушения, выявленные при контроле на линии</a:t>
            </a:r>
          </a:p>
        </p:txBody>
      </p:sp>
      <p:sp>
        <p:nvSpPr>
          <p:cNvPr id="11" name="Rectangle 6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278011" y="5517232"/>
            <a:ext cx="8643540" cy="1268412"/>
          </a:xfrm>
          <a:solidFill>
            <a:srgbClr val="FF0000"/>
          </a:solidFill>
        </p:spPr>
        <p:txBody>
          <a:bodyPr/>
          <a:lstStyle/>
          <a:p>
            <a:pPr marL="457200" indent="-457200" algn="just" eaLnBrk="1" hangingPunct="1">
              <a:buFont typeface="Wingdings" pitchFamily="2" charset="2"/>
              <a:buNone/>
              <a:defRPr/>
            </a:pPr>
            <a:r>
              <a:rPr lang="ru-RU" sz="2400" b="1" dirty="0"/>
              <a:t> Маскировка государственного регистрационного знака для проезда систем </a:t>
            </a:r>
            <a:r>
              <a:rPr lang="ru-RU" sz="2400" b="1" dirty="0" err="1"/>
              <a:t>фотофиксации</a:t>
            </a:r>
            <a:r>
              <a:rPr lang="ru-RU" sz="2400" b="1" dirty="0"/>
              <a:t> («Платон»)  </a:t>
            </a:r>
            <a:r>
              <a:rPr lang="ru-RU" sz="2400" b="1" dirty="0" smtClean="0"/>
              <a:t>                                      (ст</a:t>
            </a:r>
            <a:r>
              <a:rPr lang="ru-RU" sz="2400" b="1" dirty="0"/>
              <a:t>. 12.21.3 КоАП </a:t>
            </a:r>
            <a:r>
              <a:rPr lang="ru-RU" sz="2400" b="1" dirty="0" smtClean="0"/>
              <a:t>РФ)</a:t>
            </a:r>
            <a:endParaRPr lang="ru-RU" sz="2400" b="1" dirty="0"/>
          </a:p>
          <a:p>
            <a:pPr marL="457200" indent="-457200" eaLnBrk="1" hangingPunct="1">
              <a:buFont typeface="Wingdings" pitchFamily="2" charset="2"/>
              <a:buNone/>
              <a:defRPr/>
            </a:pP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414851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9822</TotalTime>
  <Words>1380</Words>
  <Application>Microsoft Office PowerPoint</Application>
  <PresentationFormat>Экран (4:3)</PresentationFormat>
  <Paragraphs>279</Paragraphs>
  <Slides>32</Slides>
  <Notes>29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0" baseType="lpstr">
      <vt:lpstr>Arial</vt:lpstr>
      <vt:lpstr>Arial Unicode MS</vt:lpstr>
      <vt:lpstr>Calibri</vt:lpstr>
      <vt:lpstr>Wingdings</vt:lpstr>
      <vt:lpstr>Arial Narrow</vt:lpstr>
      <vt:lpstr>Times New Roman</vt:lpstr>
      <vt:lpstr>Constantia</vt:lpstr>
      <vt:lpstr>Тема Office</vt:lpstr>
      <vt:lpstr>ё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Моисеев Дмитрий Олегович</dc:creator>
  <cp:lastModifiedBy>HP</cp:lastModifiedBy>
  <cp:revision>687</cp:revision>
  <cp:lastPrinted>2023-02-15T07:24:13Z</cp:lastPrinted>
  <dcterms:created xsi:type="dcterms:W3CDTF">2017-04-05T05:36:28Z</dcterms:created>
  <dcterms:modified xsi:type="dcterms:W3CDTF">2024-02-29T02:45:13Z</dcterms:modified>
</cp:coreProperties>
</file>